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drawings/drawing2.xml" ContentType="application/vnd.openxmlformats-officedocument.drawingml.chartshapes+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drawings/drawing3.xml" ContentType="application/vnd.openxmlformats-officedocument.drawingml.chartshapes+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rawings/drawing4.xml" ContentType="application/vnd.openxmlformats-officedocument.drawingml.chartshape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tags/tag2.xml" ContentType="application/vnd.openxmlformats-officedocument.presentationml.tags+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4" r:id="rId1"/>
  </p:sldMasterIdLst>
  <p:notesMasterIdLst>
    <p:notesMasterId r:id="rId78"/>
  </p:notesMasterIdLst>
  <p:sldIdLst>
    <p:sldId id="714" r:id="rId2"/>
    <p:sldId id="715" r:id="rId3"/>
    <p:sldId id="716" r:id="rId4"/>
    <p:sldId id="717" r:id="rId5"/>
    <p:sldId id="529" r:id="rId6"/>
    <p:sldId id="642" r:id="rId7"/>
    <p:sldId id="680" r:id="rId8"/>
    <p:sldId id="671" r:id="rId9"/>
    <p:sldId id="532" r:id="rId10"/>
    <p:sldId id="678" r:id="rId11"/>
    <p:sldId id="695" r:id="rId12"/>
    <p:sldId id="690" r:id="rId13"/>
    <p:sldId id="688" r:id="rId14"/>
    <p:sldId id="660" r:id="rId15"/>
    <p:sldId id="584" r:id="rId16"/>
    <p:sldId id="586" r:id="rId17"/>
    <p:sldId id="587" r:id="rId18"/>
    <p:sldId id="661" r:id="rId19"/>
    <p:sldId id="691" r:id="rId20"/>
    <p:sldId id="692" r:id="rId21"/>
    <p:sldId id="693" r:id="rId22"/>
    <p:sldId id="694" r:id="rId23"/>
    <p:sldId id="573" r:id="rId24"/>
    <p:sldId id="575" r:id="rId25"/>
    <p:sldId id="577" r:id="rId26"/>
    <p:sldId id="696" r:id="rId27"/>
    <p:sldId id="649" r:id="rId28"/>
    <p:sldId id="697" r:id="rId29"/>
    <p:sldId id="659" r:id="rId30"/>
    <p:sldId id="535" r:id="rId31"/>
    <p:sldId id="700" r:id="rId32"/>
    <p:sldId id="681" r:id="rId33"/>
    <p:sldId id="622" r:id="rId34"/>
    <p:sldId id="702" r:id="rId35"/>
    <p:sldId id="703" r:id="rId36"/>
    <p:sldId id="704" r:id="rId37"/>
    <p:sldId id="705" r:id="rId38"/>
    <p:sldId id="706" r:id="rId39"/>
    <p:sldId id="662" r:id="rId40"/>
    <p:sldId id="593" r:id="rId41"/>
    <p:sldId id="596" r:id="rId42"/>
    <p:sldId id="666" r:id="rId43"/>
    <p:sldId id="667" r:id="rId44"/>
    <p:sldId id="597" r:id="rId45"/>
    <p:sldId id="685" r:id="rId46"/>
    <p:sldId id="683" r:id="rId47"/>
    <p:sldId id="707" r:id="rId48"/>
    <p:sldId id="708" r:id="rId49"/>
    <p:sldId id="709" r:id="rId50"/>
    <p:sldId id="710" r:id="rId51"/>
    <p:sldId id="711" r:id="rId52"/>
    <p:sldId id="712" r:id="rId53"/>
    <p:sldId id="713" r:id="rId54"/>
    <p:sldId id="675" r:id="rId55"/>
    <p:sldId id="602" r:id="rId56"/>
    <p:sldId id="603" r:id="rId57"/>
    <p:sldId id="604" r:id="rId58"/>
    <p:sldId id="605" r:id="rId59"/>
    <p:sldId id="606" r:id="rId60"/>
    <p:sldId id="607" r:id="rId61"/>
    <p:sldId id="536" r:id="rId62"/>
    <p:sldId id="635" r:id="rId63"/>
    <p:sldId id="636" r:id="rId64"/>
    <p:sldId id="645" r:id="rId65"/>
    <p:sldId id="664" r:id="rId66"/>
    <p:sldId id="646" r:id="rId67"/>
    <p:sldId id="665" r:id="rId68"/>
    <p:sldId id="647" r:id="rId69"/>
    <p:sldId id="698" r:id="rId70"/>
    <p:sldId id="674" r:id="rId71"/>
    <p:sldId id="644" r:id="rId72"/>
    <p:sldId id="699" r:id="rId73"/>
    <p:sldId id="718" r:id="rId74"/>
    <p:sldId id="552" r:id="rId75"/>
    <p:sldId id="719" r:id="rId76"/>
    <p:sldId id="720" r:id="rId77"/>
  </p:sldIdLst>
  <p:sldSz cx="9144000" cy="6858000" type="screen4x3"/>
  <p:notesSz cx="6858000" cy="9144000"/>
  <p:custDataLst>
    <p:tags r:id="rId7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initials=" PMS" lastIdx="26" clrIdx="0"/>
  <p:cmAuthor id="1" name=" Peter Schauer" initials="PMS" lastIdx="6" clrIdx="1"/>
  <p:cmAuthor id="2" name="Tom Meyers" initials="TM" lastIdx="15" clrIdx="2">
    <p:extLst>
      <p:ext uri="{19B8F6BF-5375-455C-9EA6-DF929625EA0E}">
        <p15:presenceInfo xmlns:p15="http://schemas.microsoft.com/office/powerpoint/2012/main" xmlns="" userId="76b8e32e4221a7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CC"/>
    <a:srgbClr val="DDDDDD"/>
    <a:srgbClr val="FF9900"/>
    <a:srgbClr val="0033CC"/>
    <a:srgbClr val="99CCFF"/>
    <a:srgbClr val="FFFFFF"/>
    <a:srgbClr val="E9DBA9"/>
    <a:srgbClr val="FF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6" autoAdjust="0"/>
    <p:restoredTop sz="65768" autoAdjust="0"/>
  </p:normalViewPr>
  <p:slideViewPr>
    <p:cSldViewPr>
      <p:cViewPr>
        <p:scale>
          <a:sx n="57" d="100"/>
          <a:sy n="57" d="100"/>
        </p:scale>
        <p:origin x="-1302" y="-21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464"/>
    </p:cViewPr>
  </p:sorterViewPr>
  <p:notesViewPr>
    <p:cSldViewPr>
      <p:cViewPr>
        <p:scale>
          <a:sx n="154" d="100"/>
          <a:sy n="154" d="100"/>
        </p:scale>
        <p:origin x="-63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chartUserShapes" Target="../drawings/drawing1.xml"/><Relationship Id="rId1" Type="http://schemas.openxmlformats.org/officeDocument/2006/relationships/oleObject" Target="file:///D:\Peer%20States%20FY12%205311%209-5-2014.xlsx" TargetMode="External"/><Relationship Id="rId4" Type="http://schemas.microsoft.com/office/2011/relationships/chartStyle" Target="style6.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Peer%20States%20FY12%205311%209-5-2014.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Peer%20States%20FY12%205311%209-5-2014.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Peer%20States%20FY12%205311%209-5-20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Peer%20States%20FY12%205311%209-5-2014.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Peer%20States%20FY12%205311%209-5-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stacked"/>
        <c:ser>
          <c:idx val="0"/>
          <c:order val="0"/>
          <c:tx>
            <c:strRef>
              <c:f>' PeerState Only FY10 by Per Cap'!$E$34</c:f>
              <c:strCache>
                <c:ptCount val="1"/>
                <c:pt idx="0">
                  <c:v>FY 2010 Per Capita Funding</c:v>
                </c:pt>
              </c:strCache>
            </c:strRef>
          </c:tx>
          <c:spPr>
            <a:solidFill>
              <a:schemeClr val="accent1"/>
            </a:solidFill>
            <a:ln>
              <a:noFill/>
            </a:ln>
            <a:effectLst/>
          </c:spPr>
          <c:dPt>
            <c:idx val="2"/>
            <c:spPr>
              <a:solidFill>
                <a:schemeClr val="accent2">
                  <a:lumMod val="40000"/>
                  <a:lumOff val="60000"/>
                </a:schemeClr>
              </a:solidFill>
              <a:ln>
                <a:noFill/>
              </a:ln>
              <a:effectLst/>
            </c:spPr>
          </c:dPt>
          <c:dLbls>
            <c:dLbl>
              <c:idx val="1"/>
              <c:layout>
                <c:manualLayout>
                  <c:x val="0"/>
                  <c:y val="-4.7341773731921034E-2"/>
                </c:manualLayout>
              </c:layout>
              <c:dLblPos val="ctr"/>
              <c:showVal val="1"/>
              <c:extLst>
                <c:ext xmlns:c15="http://schemas.microsoft.com/office/drawing/2012/chart" uri="{CE6537A1-D6FC-4f65-9D91-7224C49458BB}">
                  <c15:layout/>
                </c:ext>
              </c:extLst>
            </c:dLbl>
            <c:dLbl>
              <c:idx val="2"/>
              <c:layout>
                <c:manualLayout>
                  <c:x val="-5.4359700774727515E-17"/>
                  <c:y val="-6.0476877869982751E-2"/>
                </c:manualLayout>
              </c:layout>
              <c:dLblPos val="ctr"/>
              <c:showVal val="1"/>
              <c:extLst>
                <c:ext xmlns:c15="http://schemas.microsoft.com/office/drawing/2012/chart" uri="{CE6537A1-D6FC-4f65-9D91-7224C49458BB}">
                  <c15:layout/>
                </c:ext>
              </c:extLst>
            </c:dLbl>
            <c:dLbl>
              <c:idx val="3"/>
              <c:layout>
                <c:manualLayout>
                  <c:x val="5.4359700774727515E-17"/>
                  <c:y val="-5.8985441377092405E-2"/>
                </c:manualLayout>
              </c:layout>
              <c:dLblPos val="ctr"/>
              <c:showVal val="1"/>
              <c:extLst>
                <c:ext xmlns:c15="http://schemas.microsoft.com/office/drawing/2012/chart" uri="{CE6537A1-D6FC-4f65-9D91-7224C49458BB}">
                  <c15:layout/>
                </c:ext>
              </c:extLst>
            </c:dLbl>
            <c:dLbl>
              <c:idx val="4"/>
              <c:layout>
                <c:manualLayout>
                  <c:x val="-1.0871940154945455E-16"/>
                  <c:y val="-9.7872376356702567E-2"/>
                </c:manualLayout>
              </c:layout>
              <c:dLblPos val="ctr"/>
              <c:showVal val="1"/>
              <c:extLst>
                <c:ext xmlns:c15="http://schemas.microsoft.com/office/drawing/2012/chart" uri="{CE6537A1-D6FC-4f65-9D91-7224C49458BB}">
                  <c15:layout/>
                </c:ext>
              </c:extLst>
            </c:dLbl>
            <c:dLbl>
              <c:idx val="5"/>
              <c:layout>
                <c:manualLayout>
                  <c:x val="5.9302176810140947E-3"/>
                  <c:y val="-0.16655756999930968"/>
                </c:manualLayout>
              </c:layout>
              <c:dLblPos val="ctr"/>
              <c:showVal val="1"/>
              <c:extLst>
                <c:ext xmlns:c15="http://schemas.microsoft.com/office/drawing/2012/chart" uri="{CE6537A1-D6FC-4f65-9D91-7224C49458BB}">
                  <c15:layout/>
                </c:ext>
              </c:extLst>
            </c:dLbl>
            <c:dLbl>
              <c:idx val="6"/>
              <c:layout>
                <c:manualLayout>
                  <c:x val="-1.0871940154945455E-16"/>
                  <c:y val="-0.17314742478020398"/>
                </c:manualLayout>
              </c:layout>
              <c:dLblPos val="ctr"/>
              <c:showVal val="1"/>
              <c:extLst>
                <c:ext xmlns:c15="http://schemas.microsoft.com/office/drawing/2012/chart" uri="{CE6537A1-D6FC-4f65-9D91-7224C49458BB}">
                  <c15:layout/>
                </c:ext>
              </c:extLst>
            </c:dLbl>
            <c:dLbl>
              <c:idx val="7"/>
              <c:layout>
                <c:manualLayout>
                  <c:x val="-5.9302176810143064E-3"/>
                  <c:y val="-0.32927393383859238"/>
                </c:manualLayout>
              </c:layout>
              <c:dLblPos val="ct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00"/>
                    </a:solidFill>
                    <a:latin typeface="+mn-lt"/>
                    <a:ea typeface="+mn-ea"/>
                    <a:cs typeface="+mn-cs"/>
                  </a:defRPr>
                </a:pPr>
                <a:endParaRPr lang="en-US"/>
              </a:p>
            </c:txPr>
            <c:dLblPos val="inBase"/>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PeerState Only FY10 by Per Cap'!$B$35:$B$42</c:f>
              <c:strCache>
                <c:ptCount val="8"/>
                <c:pt idx="0">
                  <c:v>Idaho</c:v>
                </c:pt>
                <c:pt idx="1">
                  <c:v>New Hampshire</c:v>
                </c:pt>
                <c:pt idx="2">
                  <c:v>Maine</c:v>
                </c:pt>
                <c:pt idx="3">
                  <c:v>Montana</c:v>
                </c:pt>
                <c:pt idx="4">
                  <c:v>West Virginia</c:v>
                </c:pt>
                <c:pt idx="5">
                  <c:v>Wyoming</c:v>
                </c:pt>
                <c:pt idx="6">
                  <c:v>North Dakota</c:v>
                </c:pt>
                <c:pt idx="7">
                  <c:v>Vermont</c:v>
                </c:pt>
              </c:strCache>
            </c:strRef>
          </c:cat>
          <c:val>
            <c:numRef>
              <c:f>' PeerState Only FY10 by Per Cap'!$E$35:$E$42</c:f>
              <c:numCache>
                <c:formatCode>_([$$-409]* #,##0.00_);_([$$-409]* \(#,##0.00\);_([$$-409]* "-"??_);_(@_)</c:formatCode>
                <c:ptCount val="8"/>
                <c:pt idx="0">
                  <c:v>0.20002615726671938</c:v>
                </c:pt>
                <c:pt idx="1">
                  <c:v>0.37362101832144556</c:v>
                </c:pt>
                <c:pt idx="2">
                  <c:v>0.40369430719934535</c:v>
                </c:pt>
                <c:pt idx="3">
                  <c:v>0.45631493890743574</c:v>
                </c:pt>
                <c:pt idx="4">
                  <c:v>1.55185528670571</c:v>
                </c:pt>
                <c:pt idx="5">
                  <c:v>4.5571409528574414</c:v>
                </c:pt>
                <c:pt idx="6">
                  <c:v>4.8181492800308394</c:v>
                </c:pt>
                <c:pt idx="7">
                  <c:v>10.166932023205726</c:v>
                </c:pt>
              </c:numCache>
            </c:numRef>
          </c:val>
        </c:ser>
        <c:gapWidth val="50"/>
        <c:overlap val="100"/>
        <c:axId val="125076992"/>
        <c:axId val="125078528"/>
      </c:barChart>
      <c:catAx>
        <c:axId val="1250769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5078528"/>
        <c:crosses val="autoZero"/>
        <c:auto val="1"/>
        <c:lblAlgn val="ctr"/>
        <c:lblOffset val="100"/>
      </c:catAx>
      <c:valAx>
        <c:axId val="125078528"/>
        <c:scaling>
          <c:orientation val="minMax"/>
        </c:scaling>
        <c:axPos val="l"/>
        <c:majorGridlines>
          <c:spPr>
            <a:ln w="9525" cap="flat" cmpd="sng" algn="ctr">
              <a:solidFill>
                <a:schemeClr val="tx1">
                  <a:lumMod val="15000"/>
                  <a:lumOff val="85000"/>
                </a:schemeClr>
              </a:solidFill>
              <a:round/>
            </a:ln>
            <a:effectLst/>
          </c:spPr>
        </c:majorGridlines>
        <c:numFmt formatCode="_([$$-409]* #,##0.00_);_([$$-409]* \(#,##0.00\);_([$$-409]* &quot;-&quot;??_);_(@_)"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507699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3853164187809864E-2"/>
          <c:y val="1.5520924467774883E-2"/>
          <c:w val="0.90454189754058834"/>
          <c:h val="0.69021689997083657"/>
        </c:manualLayout>
      </c:layout>
      <c:barChart>
        <c:barDir val="col"/>
        <c:grouping val="clustered"/>
        <c:ser>
          <c:idx val="0"/>
          <c:order val="0"/>
          <c:tx>
            <c:strRef>
              <c:f>'Farebox Recovery Ratio'!$B$3</c:f>
              <c:strCache>
                <c:ptCount val="1"/>
                <c:pt idx="0">
                  <c:v>Farebox Recovery Ratio</c:v>
                </c:pt>
              </c:strCache>
            </c:strRef>
          </c:tx>
          <c:spPr>
            <a:solidFill>
              <a:srgbClr val="00B050"/>
            </a:solidFill>
            <a:ln>
              <a:noFill/>
            </a:ln>
            <a:effectLst/>
          </c:spPr>
          <c:dPt>
            <c:idx val="1"/>
            <c:spPr>
              <a:solidFill>
                <a:schemeClr val="accent2">
                  <a:lumMod val="60000"/>
                  <a:lumOff val="4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'Farebox Recovery Ratio'!$A$4:$A$11</c:f>
              <c:strCache>
                <c:ptCount val="8"/>
                <c:pt idx="0">
                  <c:v>Vermont </c:v>
                </c:pt>
                <c:pt idx="1">
                  <c:v>Maine</c:v>
                </c:pt>
                <c:pt idx="2">
                  <c:v>Wyoming</c:v>
                </c:pt>
                <c:pt idx="3">
                  <c:v>Idaho</c:v>
                </c:pt>
                <c:pt idx="4">
                  <c:v>New Hampshire</c:v>
                </c:pt>
                <c:pt idx="5">
                  <c:v>Montana</c:v>
                </c:pt>
                <c:pt idx="6">
                  <c:v>West Virginia</c:v>
                </c:pt>
                <c:pt idx="7">
                  <c:v>North Dakota</c:v>
                </c:pt>
              </c:strCache>
            </c:strRef>
          </c:cat>
          <c:val>
            <c:numRef>
              <c:f>'Farebox Recovery Ratio'!$B$4:$B$11</c:f>
              <c:numCache>
                <c:formatCode>0.0%</c:formatCode>
                <c:ptCount val="8"/>
                <c:pt idx="0">
                  <c:v>2.0000000000000046E-2</c:v>
                </c:pt>
                <c:pt idx="1">
                  <c:v>3.0000000000000082E-2</c:v>
                </c:pt>
                <c:pt idx="2">
                  <c:v>4.0000000000000091E-2</c:v>
                </c:pt>
                <c:pt idx="3">
                  <c:v>5.00000000000001E-2</c:v>
                </c:pt>
                <c:pt idx="4">
                  <c:v>5.00000000000001E-2</c:v>
                </c:pt>
                <c:pt idx="5">
                  <c:v>6.0000000000000123E-2</c:v>
                </c:pt>
                <c:pt idx="6">
                  <c:v>8.0000000000000224E-2</c:v>
                </c:pt>
                <c:pt idx="7">
                  <c:v>0.1</c:v>
                </c:pt>
              </c:numCache>
            </c:numRef>
          </c:val>
        </c:ser>
        <c:gapWidth val="47"/>
        <c:overlap val="-27"/>
        <c:axId val="125113088"/>
        <c:axId val="125137664"/>
      </c:barChart>
      <c:catAx>
        <c:axId val="1251130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5137664"/>
        <c:crosses val="autoZero"/>
        <c:auto val="1"/>
        <c:lblAlgn val="ctr"/>
        <c:lblOffset val="100"/>
      </c:catAx>
      <c:valAx>
        <c:axId val="125137664"/>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511308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'Operating Expense per Mile'!$B$3</c:f>
              <c:strCache>
                <c:ptCount val="1"/>
                <c:pt idx="0">
                  <c:v>Operating Expense per Mile</c:v>
                </c:pt>
              </c:strCache>
            </c:strRef>
          </c:tx>
          <c:spPr>
            <a:solidFill>
              <a:srgbClr val="FF0000"/>
            </a:solidFill>
            <a:ln>
              <a:noFill/>
            </a:ln>
            <a:effectLst/>
          </c:spPr>
          <c:dPt>
            <c:idx val="6"/>
            <c:spPr>
              <a:solidFill>
                <a:srgbClr val="FF9999"/>
              </a:solidFill>
              <a:ln>
                <a:noFill/>
              </a:ln>
              <a:effectLst/>
            </c:spPr>
          </c:dPt>
          <c:dLbls>
            <c:dLbl>
              <c:idx val="1"/>
              <c:layout/>
              <c:tx>
                <c:rich>
                  <a:bodyPr/>
                  <a:lstStyle/>
                  <a:p>
                    <a:r>
                      <a:rPr lang="en-US" sz="1800" b="1" dirty="0" smtClean="0"/>
                      <a:t>$2.51</a:t>
                    </a:r>
                    <a:endParaRPr lang="en-US" dirty="0"/>
                  </a:p>
                </c:rich>
              </c:tx>
              <c:dLblPos val="inBase"/>
              <c:showVal val="1"/>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ln w="3175">
                      <a:noFill/>
                    </a:ln>
                    <a:solidFill>
                      <a:schemeClr val="bg1"/>
                    </a:solidFill>
                    <a:latin typeface="+mn-lt"/>
                    <a:ea typeface="+mn-ea"/>
                    <a:cs typeface="+mn-cs"/>
                  </a:defRPr>
                </a:pPr>
                <a:endParaRPr lang="en-US"/>
              </a:p>
            </c:txPr>
            <c:dLblPos val="inBase"/>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'Operating Expense per Mile'!$A$4:$A$11</c:f>
              <c:strCache>
                <c:ptCount val="8"/>
                <c:pt idx="0">
                  <c:v>Montana</c:v>
                </c:pt>
                <c:pt idx="1">
                  <c:v>Idaho</c:v>
                </c:pt>
                <c:pt idx="2">
                  <c:v>West Virginia</c:v>
                </c:pt>
                <c:pt idx="3">
                  <c:v>North Dakota</c:v>
                </c:pt>
                <c:pt idx="4">
                  <c:v>Wyoming</c:v>
                </c:pt>
                <c:pt idx="5">
                  <c:v>Vermont </c:v>
                </c:pt>
                <c:pt idx="6">
                  <c:v>Maine</c:v>
                </c:pt>
                <c:pt idx="7">
                  <c:v>New Hampshire</c:v>
                </c:pt>
              </c:strCache>
            </c:strRef>
          </c:cat>
          <c:val>
            <c:numRef>
              <c:f>'Operating Expense per Mile'!$B$4:$B$11</c:f>
              <c:numCache>
                <c:formatCode>"$"#,##0.00</c:formatCode>
                <c:ptCount val="8"/>
                <c:pt idx="0">
                  <c:v>2.16</c:v>
                </c:pt>
                <c:pt idx="1">
                  <c:v>2.5099999999999998</c:v>
                </c:pt>
                <c:pt idx="2">
                  <c:v>2.52</c:v>
                </c:pt>
                <c:pt idx="3">
                  <c:v>2.8699999999999997</c:v>
                </c:pt>
                <c:pt idx="4">
                  <c:v>2.9299999999999997</c:v>
                </c:pt>
                <c:pt idx="5">
                  <c:v>3.44</c:v>
                </c:pt>
                <c:pt idx="6">
                  <c:v>3.61</c:v>
                </c:pt>
                <c:pt idx="7">
                  <c:v>4.28</c:v>
                </c:pt>
              </c:numCache>
            </c:numRef>
          </c:val>
        </c:ser>
        <c:gapWidth val="50"/>
        <c:overlap val="-27"/>
        <c:axId val="126518016"/>
        <c:axId val="126519552"/>
      </c:barChart>
      <c:catAx>
        <c:axId val="1265180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6519552"/>
        <c:crosses val="autoZero"/>
        <c:auto val="1"/>
        <c:lblAlgn val="ctr"/>
        <c:lblOffset val="100"/>
      </c:catAx>
      <c:valAx>
        <c:axId val="126519552"/>
        <c:scaling>
          <c:orientation val="minMax"/>
          <c:min val="1"/>
        </c:scaling>
        <c:axPos val="l"/>
        <c:majorGridlines>
          <c:spPr>
            <a:ln w="9525" cap="flat" cmpd="sng" algn="ctr">
              <a:solidFill>
                <a:schemeClr val="tx1">
                  <a:lumMod val="15000"/>
                  <a:lumOff val="85000"/>
                </a:schemeClr>
              </a:solidFill>
              <a:round/>
            </a:ln>
            <a:effectLst/>
          </c:spPr>
        </c:majorGridlines>
        <c:numFmt formatCode="&quot;$&quot;#,##0.00"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651801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3357728581557641E-2"/>
          <c:y val="6.3407256055018665E-2"/>
          <c:w val="0.9005604019247111"/>
          <c:h val="0.67895295524768262"/>
        </c:manualLayout>
      </c:layout>
      <c:barChart>
        <c:barDir val="col"/>
        <c:grouping val="clustered"/>
        <c:gapWidth val="27"/>
        <c:axId val="126661376"/>
        <c:axId val="126662912"/>
      </c:barChart>
      <c:catAx>
        <c:axId val="1266613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6662912"/>
        <c:crosses val="autoZero"/>
        <c:auto val="1"/>
        <c:lblAlgn val="ctr"/>
        <c:lblOffset val="100"/>
      </c:catAx>
      <c:valAx>
        <c:axId val="126662912"/>
        <c:scaling>
          <c:orientation val="minMax"/>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666137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'Trips per mile fixed'!$B$1</c:f>
              <c:strCache>
                <c:ptCount val="1"/>
                <c:pt idx="0">
                  <c:v>Fixed Route</c:v>
                </c:pt>
              </c:strCache>
            </c:strRef>
          </c:tx>
          <c:spPr>
            <a:solidFill>
              <a:schemeClr val="accent1"/>
            </a:solidFill>
            <a:ln>
              <a:noFill/>
            </a:ln>
            <a:effectLst/>
          </c:spPr>
          <c:dPt>
            <c:idx val="2"/>
            <c:spPr>
              <a:solidFill>
                <a:schemeClr val="accent2">
                  <a:lumMod val="60000"/>
                  <a:lumOff val="40000"/>
                </a:schemeClr>
              </a:solidFill>
              <a:ln>
                <a:noFill/>
              </a:ln>
              <a:effectLst/>
            </c:spPr>
          </c:dPt>
          <c:dLbls>
            <c:spPr>
              <a:noFill/>
              <a:ln>
                <a:noFill/>
              </a:ln>
              <a:effectLst/>
            </c:spPr>
            <c:txPr>
              <a:bodyPr rot="0" spcFirstLastPara="1" vertOverflow="ellipsis" vert="horz" wrap="square" lIns="38100" tIns="19050" rIns="38100" bIns="19050" anchor="t" anchorCtr="0">
                <a:spAutoFit/>
              </a:bodyPr>
              <a:lstStyle/>
              <a:p>
                <a:pPr>
                  <a:defRPr sz="2000" b="0" i="0" u="none" strike="noStrike" kern="1200" baseline="0">
                    <a:ln>
                      <a:solidFill>
                        <a:schemeClr val="bg1"/>
                      </a:solidFill>
                    </a:ln>
                    <a:solidFill>
                      <a:schemeClr val="bg1"/>
                    </a:solidFill>
                    <a:latin typeface="+mn-lt"/>
                    <a:ea typeface="+mn-ea"/>
                    <a:cs typeface="+mn-cs"/>
                  </a:defRPr>
                </a:pPr>
                <a:endParaRPr lang="en-US"/>
              </a:p>
            </c:txPr>
            <c:dLblPos val="inBase"/>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'Trips per mile fixed'!$A$2:$A$9</c:f>
              <c:strCache>
                <c:ptCount val="8"/>
                <c:pt idx="0">
                  <c:v>Montana</c:v>
                </c:pt>
                <c:pt idx="1">
                  <c:v>West Virginia</c:v>
                </c:pt>
                <c:pt idx="2">
                  <c:v>Maine</c:v>
                </c:pt>
                <c:pt idx="3">
                  <c:v>New Hampshire</c:v>
                </c:pt>
                <c:pt idx="4">
                  <c:v>Vermont </c:v>
                </c:pt>
                <c:pt idx="5">
                  <c:v>North Dakota</c:v>
                </c:pt>
                <c:pt idx="6">
                  <c:v>Idaho</c:v>
                </c:pt>
                <c:pt idx="7">
                  <c:v>Wyoming</c:v>
                </c:pt>
              </c:strCache>
            </c:strRef>
          </c:cat>
          <c:val>
            <c:numRef>
              <c:f>'Trips per mile fixed'!$B$2:$B$9</c:f>
              <c:numCache>
                <c:formatCode>0.00</c:formatCode>
                <c:ptCount val="8"/>
                <c:pt idx="0">
                  <c:v>0.14000000000000001</c:v>
                </c:pt>
                <c:pt idx="1">
                  <c:v>0.17</c:v>
                </c:pt>
                <c:pt idx="2">
                  <c:v>0.35000000000000031</c:v>
                </c:pt>
                <c:pt idx="3">
                  <c:v>0.43000000000000038</c:v>
                </c:pt>
                <c:pt idx="4">
                  <c:v>0.45</c:v>
                </c:pt>
                <c:pt idx="5">
                  <c:v>0.59</c:v>
                </c:pt>
                <c:pt idx="6">
                  <c:v>0.64000000000000201</c:v>
                </c:pt>
                <c:pt idx="7">
                  <c:v>0.69000000000000061</c:v>
                </c:pt>
              </c:numCache>
            </c:numRef>
          </c:val>
        </c:ser>
        <c:gapWidth val="50"/>
        <c:axId val="126891904"/>
        <c:axId val="126893440"/>
      </c:barChart>
      <c:catAx>
        <c:axId val="1268919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126893440"/>
        <c:crosses val="autoZero"/>
        <c:auto val="1"/>
        <c:lblAlgn val="ctr"/>
        <c:lblOffset val="100"/>
      </c:catAx>
      <c:valAx>
        <c:axId val="126893440"/>
        <c:scaling>
          <c:orientation val="minMax"/>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689190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'Trips per hour Fixed'!$B$1</c:f>
              <c:strCache>
                <c:ptCount val="1"/>
                <c:pt idx="0">
                  <c:v>Fixed Route</c:v>
                </c:pt>
              </c:strCache>
            </c:strRef>
          </c:tx>
          <c:spPr>
            <a:solidFill>
              <a:schemeClr val="accent1"/>
            </a:solidFill>
            <a:ln>
              <a:solidFill>
                <a:schemeClr val="bg1"/>
              </a:solidFill>
            </a:ln>
            <a:effectLst/>
          </c:spPr>
          <c:dPt>
            <c:idx val="2"/>
            <c:spPr>
              <a:solidFill>
                <a:schemeClr val="accent2">
                  <a:lumMod val="60000"/>
                  <a:lumOff val="40000"/>
                </a:schemeClr>
              </a:solidFill>
              <a:ln>
                <a:solidFill>
                  <a:schemeClr val="bg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'Trips per hour Fixed'!$A$2:$A$9</c:f>
              <c:strCache>
                <c:ptCount val="8"/>
                <c:pt idx="0">
                  <c:v>West Virginia</c:v>
                </c:pt>
                <c:pt idx="1">
                  <c:v>Montana</c:v>
                </c:pt>
                <c:pt idx="2">
                  <c:v>Maine</c:v>
                </c:pt>
                <c:pt idx="3">
                  <c:v>New Hampshire</c:v>
                </c:pt>
                <c:pt idx="4">
                  <c:v>North Dakota</c:v>
                </c:pt>
                <c:pt idx="5">
                  <c:v>Vermont </c:v>
                </c:pt>
                <c:pt idx="6">
                  <c:v>Idaho</c:v>
                </c:pt>
                <c:pt idx="7">
                  <c:v>Wyoming</c:v>
                </c:pt>
              </c:strCache>
            </c:strRef>
          </c:cat>
          <c:val>
            <c:numRef>
              <c:f>'Trips per hour Fixed'!$B$2:$B$9</c:f>
              <c:numCache>
                <c:formatCode>0.00</c:formatCode>
                <c:ptCount val="8"/>
                <c:pt idx="0">
                  <c:v>2.9499999999999997</c:v>
                </c:pt>
                <c:pt idx="1">
                  <c:v>3.32</c:v>
                </c:pt>
                <c:pt idx="2">
                  <c:v>4.6099999999999985</c:v>
                </c:pt>
                <c:pt idx="3">
                  <c:v>5.56</c:v>
                </c:pt>
                <c:pt idx="4">
                  <c:v>7.18</c:v>
                </c:pt>
                <c:pt idx="5">
                  <c:v>7.55</c:v>
                </c:pt>
                <c:pt idx="6">
                  <c:v>9.7800000000000011</c:v>
                </c:pt>
                <c:pt idx="7">
                  <c:v>13.04</c:v>
                </c:pt>
              </c:numCache>
            </c:numRef>
          </c:val>
        </c:ser>
        <c:ser>
          <c:idx val="1"/>
          <c:order val="1"/>
          <c:tx>
            <c:strRef>
              <c:f>'Trips per hour Fixed'!$C$1</c:f>
              <c:strCache>
                <c:ptCount val="1"/>
              </c:strCache>
            </c:strRef>
          </c:tx>
          <c:spPr>
            <a:solidFill>
              <a:schemeClr val="accent2"/>
            </a:solidFill>
            <a:ln>
              <a:noFill/>
            </a:ln>
            <a:effectLst/>
          </c:spPr>
          <c:cat>
            <c:strRef>
              <c:f>'Trips per hour Fixed'!$A$2:$A$9</c:f>
              <c:strCache>
                <c:ptCount val="8"/>
                <c:pt idx="0">
                  <c:v>West Virginia</c:v>
                </c:pt>
                <c:pt idx="1">
                  <c:v>Montana</c:v>
                </c:pt>
                <c:pt idx="2">
                  <c:v>Maine</c:v>
                </c:pt>
                <c:pt idx="3">
                  <c:v>New Hampshire</c:v>
                </c:pt>
                <c:pt idx="4">
                  <c:v>North Dakota</c:v>
                </c:pt>
                <c:pt idx="5">
                  <c:v>Vermont </c:v>
                </c:pt>
                <c:pt idx="6">
                  <c:v>Idaho</c:v>
                </c:pt>
                <c:pt idx="7">
                  <c:v>Wyoming</c:v>
                </c:pt>
              </c:strCache>
            </c:strRef>
          </c:cat>
          <c:val>
            <c:numRef>
              <c:f>'Trips per hour Fixed'!$C$2:$C$9</c:f>
              <c:numCache>
                <c:formatCode>General</c:formatCode>
                <c:ptCount val="8"/>
              </c:numCache>
            </c:numRef>
          </c:val>
        </c:ser>
        <c:gapWidth val="50"/>
        <c:overlap val="100"/>
        <c:axId val="127028224"/>
        <c:axId val="127058688"/>
      </c:barChart>
      <c:catAx>
        <c:axId val="1270282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7058688"/>
        <c:crosses val="autoZero"/>
        <c:auto val="1"/>
        <c:lblAlgn val="ctr"/>
        <c:lblOffset val="100"/>
      </c:catAx>
      <c:valAx>
        <c:axId val="127058688"/>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702822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0.13343</cdr:x>
      <cdr:y>0.29373</cdr:y>
    </cdr:from>
    <cdr:to>
      <cdr:x>0.99141</cdr:x>
      <cdr:y>0.29373</cdr:y>
    </cdr:to>
    <cdr:cxnSp macro="">
      <cdr:nvCxnSpPr>
        <cdr:cNvPr id="2" name="Straight Connector 1"/>
        <cdr:cNvCxnSpPr/>
      </cdr:nvCxnSpPr>
      <cdr:spPr>
        <a:xfrm xmlns:a="http://schemas.openxmlformats.org/drawingml/2006/main">
          <a:off x="1143000" y="1600200"/>
          <a:ext cx="7349714" cy="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0.12026</cdr:x>
      <cdr:y>0.19582</cdr:y>
    </cdr:from>
    <cdr:to>
      <cdr:x>0.42949</cdr:x>
      <cdr:y>0.26362</cdr:y>
    </cdr:to>
    <cdr:sp macro="" textlink="">
      <cdr:nvSpPr>
        <cdr:cNvPr id="4" name="TextBox 11"/>
        <cdr:cNvSpPr txBox="1"/>
      </cdr:nvSpPr>
      <cdr:spPr>
        <a:xfrm xmlns:a="http://schemas.openxmlformats.org/drawingml/2006/main">
          <a:off x="1066800" y="1066800"/>
          <a:ext cx="274325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solidFill>
                <a:srgbClr val="FF0000"/>
              </a:solidFill>
            </a:rPr>
            <a:t>Nat’l. median $6.68</a:t>
          </a:r>
          <a:endParaRPr lang="en-US" sz="1800" b="1" dirty="0">
            <a:solidFill>
              <a:srgbClr val="FF0000"/>
            </a:solidFill>
          </a:endParaRPr>
        </a:p>
      </cdr:txBody>
    </cdr:sp>
  </cdr:relSizeAnchor>
  <cdr:relSizeAnchor xmlns:cdr="http://schemas.openxmlformats.org/drawingml/2006/chartDrawing">
    <cdr:from>
      <cdr:x>0.12885</cdr:x>
      <cdr:y>0.42219</cdr:y>
    </cdr:from>
    <cdr:to>
      <cdr:x>0.43807</cdr:x>
      <cdr:y>0.48998</cdr:y>
    </cdr:to>
    <cdr:sp macro="" textlink="">
      <cdr:nvSpPr>
        <cdr:cNvPr id="6" name="TextBox 11"/>
        <cdr:cNvSpPr txBox="1"/>
      </cdr:nvSpPr>
      <cdr:spPr>
        <a:xfrm xmlns:a="http://schemas.openxmlformats.org/drawingml/2006/main">
          <a:off x="1143000" y="2299991"/>
          <a:ext cx="2743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solidFill>
                <a:srgbClr val="FFC000"/>
              </a:solidFill>
            </a:rPr>
            <a:t>Peer state avg. $2.82</a:t>
          </a:r>
          <a:endParaRPr lang="en-US" b="1" dirty="0">
            <a:solidFill>
              <a:srgbClr val="FFC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0.0706</cdr:x>
      <cdr:y>0.16772</cdr:y>
    </cdr:from>
    <cdr:to>
      <cdr:x>0.40394</cdr:x>
      <cdr:y>0.23504</cdr:y>
    </cdr:to>
    <cdr:sp macro="" textlink="">
      <cdr:nvSpPr>
        <cdr:cNvPr id="2" name="TextBox 11"/>
        <cdr:cNvSpPr txBox="1"/>
      </cdr:nvSpPr>
      <cdr:spPr>
        <a:xfrm xmlns:a="http://schemas.openxmlformats.org/drawingml/2006/main">
          <a:off x="581025" y="920175"/>
          <a:ext cx="2743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solidFill>
                <a:srgbClr val="FF0000"/>
              </a:solidFill>
            </a:rPr>
            <a:t>Nat’l. avg. 8.0%</a:t>
          </a:r>
          <a:endParaRPr lang="en-US" b="1"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0.08182</cdr:x>
      <cdr:y>0.32167</cdr:y>
    </cdr:from>
    <cdr:to>
      <cdr:x>0.22727</cdr:x>
      <cdr:y>0.43476</cdr:y>
    </cdr:to>
    <cdr:sp macro="" textlink="">
      <cdr:nvSpPr>
        <cdr:cNvPr id="2" name="TextBox 11"/>
        <cdr:cNvSpPr txBox="1"/>
      </cdr:nvSpPr>
      <cdr:spPr>
        <a:xfrm xmlns:a="http://schemas.openxmlformats.org/drawingml/2006/main">
          <a:off x="685800" y="1838325"/>
          <a:ext cx="1219200"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solidFill>
                <a:srgbClr val="FF0000"/>
              </a:solidFill>
            </a:rPr>
            <a:t>Nat’l avg. </a:t>
          </a:r>
        </a:p>
        <a:p xmlns:a="http://schemas.openxmlformats.org/drawingml/2006/main">
          <a:r>
            <a:rPr lang="en-US" b="1" dirty="0" smtClean="0">
              <a:solidFill>
                <a:srgbClr val="FF0000"/>
              </a:solidFill>
            </a:rPr>
            <a:t>$2.52</a:t>
          </a:r>
          <a:endParaRPr lang="en-US"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0.08279</cdr:x>
      <cdr:y>0.38118</cdr:y>
    </cdr:from>
    <cdr:to>
      <cdr:x>0.98221</cdr:x>
      <cdr:y>0.3832</cdr:y>
    </cdr:to>
    <cdr:cxnSp macro="">
      <cdr:nvCxnSpPr>
        <cdr:cNvPr id="2" name="Straight Connector 1"/>
        <cdr:cNvCxnSpPr/>
      </cdr:nvCxnSpPr>
      <cdr:spPr>
        <a:xfrm xmlns:a="http://schemas.openxmlformats.org/drawingml/2006/main">
          <a:off x="719139" y="2200751"/>
          <a:ext cx="7813082" cy="11668"/>
        </a:xfrm>
        <a:prstGeom xmlns:a="http://schemas.openxmlformats.org/drawingml/2006/main" prst="line">
          <a:avLst/>
        </a:prstGeom>
        <a:ln xmlns:a="http://schemas.openxmlformats.org/drawingml/2006/main" w="38100">
          <a:solidFill>
            <a:srgbClr val="FFC000"/>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0.08279</cdr:x>
      <cdr:y>0.16053</cdr:y>
    </cdr:from>
    <cdr:to>
      <cdr:x>0.38279</cdr:x>
      <cdr:y>0.26181</cdr:y>
    </cdr:to>
    <cdr:sp macro="" textlink="">
      <cdr:nvSpPr>
        <cdr:cNvPr id="3" name="TextBox 11"/>
        <cdr:cNvSpPr txBox="1"/>
      </cdr:nvSpPr>
      <cdr:spPr>
        <a:xfrm xmlns:a="http://schemas.openxmlformats.org/drawingml/2006/main">
          <a:off x="719139" y="926813"/>
          <a:ext cx="2606041"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solidFill>
                <a:srgbClr val="FFC000"/>
              </a:solidFill>
            </a:rPr>
            <a:t>.</a:t>
          </a:r>
        </a:p>
        <a:p xmlns:a="http://schemas.openxmlformats.org/drawingml/2006/main">
          <a:r>
            <a:rPr lang="en-US" b="1" dirty="0" smtClean="0">
              <a:solidFill>
                <a:srgbClr val="FF0000"/>
              </a:solidFill>
            </a:rPr>
            <a:t>Nat’l. avg. 0.59 mi.</a:t>
          </a:r>
          <a:endParaRPr lang="en-US" b="1" dirty="0">
            <a:solidFill>
              <a:srgbClr val="FF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0.06469</cdr:x>
      <cdr:y>0.32001</cdr:y>
    </cdr:from>
    <cdr:to>
      <cdr:x>0.45175</cdr:x>
      <cdr:y>0.3878</cdr:y>
    </cdr:to>
    <cdr:sp macro="" textlink="">
      <cdr:nvSpPr>
        <cdr:cNvPr id="2" name="TextBox 11"/>
        <cdr:cNvSpPr txBox="1"/>
      </cdr:nvSpPr>
      <cdr:spPr>
        <a:xfrm xmlns:a="http://schemas.openxmlformats.org/drawingml/2006/main">
          <a:off x="561975" y="1743381"/>
          <a:ext cx="336232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solidFill>
                <a:srgbClr val="FFC000"/>
              </a:solidFill>
            </a:rPr>
            <a:t>Peer state avg. 6.75 trips/hr.</a:t>
          </a:r>
          <a:endParaRPr lang="en-US" b="1" dirty="0">
            <a:solidFill>
              <a:srgbClr val="FFC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6E53F6-2508-4691-8014-36617AF5C305}" type="datetimeFigureOut">
              <a:rPr lang="en-US" smtClean="0"/>
              <a:pPr/>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8426C-60B9-48A9-9BD2-94B45CA0F40A}" type="slidenum">
              <a:rPr lang="en-US" smtClean="0"/>
              <a:pPr/>
              <a:t>‹#›</a:t>
            </a:fld>
            <a:endParaRPr lang="en-US"/>
          </a:p>
        </p:txBody>
      </p:sp>
    </p:spTree>
    <p:extLst>
      <p:ext uri="{BB962C8B-B14F-4D97-AF65-F5344CB8AC3E}">
        <p14:creationId xmlns:p14="http://schemas.microsoft.com/office/powerpoint/2010/main" xmlns="" val="1033487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5</a:t>
            </a:fld>
            <a:endParaRPr lang="en-US" dirty="0"/>
          </a:p>
        </p:txBody>
      </p:sp>
    </p:spTree>
    <p:extLst>
      <p:ext uri="{BB962C8B-B14F-4D97-AF65-F5344CB8AC3E}">
        <p14:creationId xmlns:p14="http://schemas.microsoft.com/office/powerpoint/2010/main" xmlns="" val="2970180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a:t>
            </a:r>
            <a:r>
              <a:rPr lang="en-US" baseline="0" dirty="0" smtClean="0"/>
              <a:t> next series of slides I show how the population of Maine is currently served and the next slide is a map of the state with the regional providers.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Maine state law the Department is charged with designating the regional boundaries of services to provide public transit.  The current regions do not follow the current Department’s highway regions nor do they exactly follow county boundaries which for data collection and analysis is problematic.  The existing regions were in some ways created out of necessity.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r>
              <a:rPr lang="en-US" dirty="0" smtClean="0"/>
              <a:t>The regions were designated by department 30 years ago essentially following Community Action Program boundaries.  These programs had the requisite match which was difficult for local governments to supply and in fact in the early days of the program around 1979 and 1980 there</a:t>
            </a:r>
            <a:r>
              <a:rPr lang="en-US" baseline="0" dirty="0" smtClean="0"/>
              <a:t> was a problem in spending all the Federal funds because local matching funds were not available.</a:t>
            </a:r>
          </a:p>
          <a:p>
            <a:endParaRPr lang="en-US" baseline="0" dirty="0" smtClean="0"/>
          </a:p>
          <a:p>
            <a:r>
              <a:rPr lang="en-US" sz="1200" kern="1200" dirty="0" smtClean="0">
                <a:solidFill>
                  <a:schemeClr val="tx1"/>
                </a:solidFill>
                <a:latin typeface="+mn-lt"/>
                <a:ea typeface="+mn-ea"/>
                <a:cs typeface="+mn-cs"/>
              </a:rPr>
              <a:t>There are eight transit regions in Maine… These are the regional</a:t>
            </a:r>
            <a:endParaRPr lang="en-US" dirty="0" smtClean="0"/>
          </a:p>
          <a:p>
            <a:r>
              <a:rPr lang="en-US" sz="1200" kern="1200" dirty="0" smtClean="0">
                <a:solidFill>
                  <a:schemeClr val="tx1"/>
                </a:solidFill>
                <a:latin typeface="+mn-lt"/>
                <a:ea typeface="+mn-ea"/>
                <a:cs typeface="+mn-cs"/>
              </a:rPr>
              <a:t>providers who have been guaranteed certain funding over the years. It's not all of the providers. It  is just a list of the regional ones. There are fixed route providers in the urban areas of the state, flex route providers and so forth.  (click to the next slide)</a:t>
            </a:r>
            <a:endParaRPr lang="en-US" baseline="0" dirty="0" smtClean="0"/>
          </a:p>
        </p:txBody>
      </p:sp>
      <p:sp>
        <p:nvSpPr>
          <p:cNvPr id="4" name="Slide Number Placeholder 3"/>
          <p:cNvSpPr>
            <a:spLocks noGrp="1"/>
          </p:cNvSpPr>
          <p:nvPr>
            <p:ph type="sldNum" sz="quarter" idx="10"/>
          </p:nvPr>
        </p:nvSpPr>
        <p:spPr/>
        <p:txBody>
          <a:bodyPr/>
          <a:lstStyle/>
          <a:p>
            <a:fld id="{24B8426C-60B9-48A9-9BD2-94B45CA0F40A}"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You heard me mention the different types of services in the state and here is a list of the types of service the state recognizes and funds.</a:t>
            </a:r>
          </a:p>
          <a:p>
            <a:endParaRPr lang="en-US" dirty="0" smtClean="0"/>
          </a:p>
          <a:p>
            <a:r>
              <a:rPr lang="en-US" sz="1200" kern="1200" dirty="0" smtClean="0">
                <a:solidFill>
                  <a:schemeClr val="tx1"/>
                </a:solidFill>
                <a:latin typeface="+mn-lt"/>
                <a:ea typeface="+mn-ea"/>
                <a:cs typeface="+mn-cs"/>
              </a:rPr>
              <a:t>There are different types of transit services. I'll mention these briefly because the plan talks about each one. Each one is different. Fixed route systems, they have a set timetable. We have four of them in Maine. There's a parallel para transit system for persons with disabilities, which means if you're not able to get on a</a:t>
            </a:r>
            <a:r>
              <a:rPr lang="en-US" sz="1200" kern="1200" baseline="0" dirty="0" smtClean="0">
                <a:solidFill>
                  <a:schemeClr val="tx1"/>
                </a:solidFill>
                <a:latin typeface="+mn-lt"/>
                <a:ea typeface="+mn-ea"/>
                <a:cs typeface="+mn-cs"/>
              </a:rPr>
              <a:t> fixed route</a:t>
            </a:r>
            <a:r>
              <a:rPr lang="en-US" sz="1200" kern="1200" dirty="0" smtClean="0">
                <a:solidFill>
                  <a:schemeClr val="tx1"/>
                </a:solidFill>
                <a:latin typeface="+mn-lt"/>
                <a:ea typeface="+mn-ea"/>
                <a:cs typeface="+mn-cs"/>
              </a:rPr>
              <a:t> bus a different smaller</a:t>
            </a:r>
            <a:r>
              <a:rPr lang="en-US" sz="1200" kern="1200" baseline="0" dirty="0" smtClean="0">
                <a:solidFill>
                  <a:schemeClr val="tx1"/>
                </a:solidFill>
                <a:latin typeface="+mn-lt"/>
                <a:ea typeface="+mn-ea"/>
                <a:cs typeface="+mn-cs"/>
              </a:rPr>
              <a:t> bus will meet your mobility needs for that fixed route service.</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have flex route systems. These are generally the smaller systems. They don't have paratransit. They can do route deviation to pick up people. Kennebec Explorer is one example of that.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have a number of intercity services, some of which are totally private like Concord Coach, others which are supported through DOT. One example would be the Cyr bus line that runs between Bangor and Caribou</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hat receives some support from DOT.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have seasonal services like the Explorer Acadia system that only operate part of the year. We have two summer seasonal systems that are supported by DOT and two winter systems. Of course there's a lot of privately owned ones that are not part of this mix.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There's also the general public demand response. We don't have much of that, but one good example is in Aroostook County.  It is not a taxi</a:t>
            </a:r>
            <a:r>
              <a:rPr lang="en-US" sz="1200" kern="1200" baseline="0" dirty="0" smtClean="0">
                <a:solidFill>
                  <a:schemeClr val="tx1"/>
                </a:solidFill>
                <a:latin typeface="+mn-lt"/>
                <a:ea typeface="+mn-ea"/>
                <a:cs typeface="+mn-cs"/>
              </a:rPr>
              <a:t> or limo service and y</a:t>
            </a:r>
            <a:r>
              <a:rPr lang="en-US" sz="1200" kern="1200" dirty="0" smtClean="0">
                <a:solidFill>
                  <a:schemeClr val="tx1"/>
                </a:solidFill>
                <a:latin typeface="+mn-lt"/>
                <a:ea typeface="+mn-ea"/>
                <a:cs typeface="+mn-cs"/>
              </a:rPr>
              <a:t>ou can't say I need a ride in ten minutes, but it's a system that's worked well with advance reservations for travel in Aroostook County.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B8426C-60B9-48A9-9BD2-94B45CA0F40A}"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Some points about the different types of services- generally the bigger systems, fixed route systems, they run more frequently, they run more days of the week, the headway, the number of times the bus has come, it's much more frequently. The urban systems in Maine provide the bulk of the public trips right now. We do have systems serving more rural areas, but the bulk of the people being transported by public transit are in the urban areas. There's been minimal support for  </a:t>
            </a:r>
            <a:r>
              <a:rPr lang="en-US" sz="1200" kern="1200" dirty="0" err="1" smtClean="0">
                <a:solidFill>
                  <a:schemeClr val="tx1"/>
                </a:solidFill>
                <a:latin typeface="+mn-lt"/>
                <a:ea typeface="+mn-ea"/>
                <a:cs typeface="+mn-cs"/>
              </a:rPr>
              <a:t>for</a:t>
            </a:r>
            <a:r>
              <a:rPr lang="en-US" sz="1200" kern="1200" dirty="0" smtClean="0">
                <a:solidFill>
                  <a:schemeClr val="tx1"/>
                </a:solidFill>
                <a:latin typeface="+mn-lt"/>
                <a:ea typeface="+mn-ea"/>
                <a:cs typeface="+mn-cs"/>
              </a:rPr>
              <a:t> public transit, we'll get to that in a minute.  But DHHS, Department of Health and</a:t>
            </a:r>
            <a:endParaRPr lang="en-US" dirty="0" smtClean="0"/>
          </a:p>
          <a:p>
            <a:r>
              <a:rPr lang="en-US" sz="1200" kern="1200" dirty="0" smtClean="0">
                <a:solidFill>
                  <a:schemeClr val="tx1"/>
                </a:solidFill>
                <a:latin typeface="+mn-lt"/>
                <a:ea typeface="+mn-ea"/>
                <a:cs typeface="+mn-cs"/>
              </a:rPr>
              <a:t>Human Services, provides substantial support for eligible people, primarily people on Maine Care.  This is an important concept to remember –</a:t>
            </a:r>
            <a:r>
              <a:rPr lang="en-US" sz="1200" kern="1200" baseline="0" dirty="0" smtClean="0">
                <a:solidFill>
                  <a:schemeClr val="tx1"/>
                </a:solidFill>
                <a:latin typeface="+mn-lt"/>
                <a:ea typeface="+mn-ea"/>
                <a:cs typeface="+mn-cs"/>
              </a:rPr>
              <a:t> The MaineDOT views its role as providing for the entire, general population of Maine with open door public service.  DHHS focuses on client eligible services and runs closed door services – you have to be eligible to ride through some screening process for the various DHHS programs that supply closed door service.  MaineDOT is all about general public open door services for anyone regardless of the type of trip or how much income a person has or other qualifications.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that we have set</a:t>
            </a:r>
            <a:r>
              <a:rPr lang="en-US" sz="1200" kern="1200" baseline="0" dirty="0" smtClean="0">
                <a:solidFill>
                  <a:schemeClr val="tx1"/>
                </a:solidFill>
                <a:latin typeface="+mn-lt"/>
                <a:ea typeface="+mn-ea"/>
                <a:cs typeface="+mn-cs"/>
              </a:rPr>
              <a:t> out the types of service and the general </a:t>
            </a:r>
            <a:r>
              <a:rPr lang="en-US" sz="1200" kern="1200" baseline="0" dirty="0" err="1" smtClean="0">
                <a:solidFill>
                  <a:schemeClr val="tx1"/>
                </a:solidFill>
                <a:latin typeface="+mn-lt"/>
                <a:ea typeface="+mn-ea"/>
                <a:cs typeface="+mn-cs"/>
              </a:rPr>
              <a:t>charactaristics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 want to talk about how the population is served and where there are gaps in service. </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ways</a:t>
            </a:r>
            <a:r>
              <a:rPr lang="en-US" baseline="0" dirty="0" smtClean="0"/>
              <a:t> to estimate the demand for transit services. </a:t>
            </a:r>
          </a:p>
          <a:p>
            <a:pPr marL="228600" indent="-228600">
              <a:buFont typeface="+mj-lt"/>
              <a:buAutoNum type="arabicPeriod"/>
            </a:pPr>
            <a:r>
              <a:rPr lang="en-US" baseline="0" dirty="0" smtClean="0"/>
              <a:t>A demonstration</a:t>
            </a:r>
          </a:p>
          <a:p>
            <a:pPr marL="228600" indent="-228600">
              <a:buFont typeface="+mj-lt"/>
              <a:buAutoNum type="arabicPeriod"/>
            </a:pPr>
            <a:r>
              <a:rPr lang="en-US" baseline="0" dirty="0" smtClean="0"/>
              <a:t>Peer Groups</a:t>
            </a:r>
          </a:p>
          <a:p>
            <a:pPr marL="228600" indent="-228600">
              <a:buFont typeface="+mj-lt"/>
              <a:buAutoNum type="arabicPeriod"/>
            </a:pPr>
            <a:r>
              <a:rPr lang="en-US" baseline="0" dirty="0" smtClean="0"/>
              <a:t>Statistical Formula</a:t>
            </a:r>
          </a:p>
          <a:p>
            <a:pPr marL="228600" indent="-228600">
              <a:buFont typeface="+mj-lt"/>
              <a:buAutoNum type="arabicPeriod"/>
            </a:pPr>
            <a:endParaRPr lang="en-US" baseline="0" dirty="0" smtClean="0"/>
          </a:p>
          <a:p>
            <a:pPr marL="228600" indent="-228600">
              <a:buFont typeface="+mj-lt"/>
              <a:buNone/>
            </a:pPr>
            <a:r>
              <a:rPr lang="en-US" dirty="0" smtClean="0"/>
              <a:t>We have taken lessons for this plan from all three methods for estimating demand.</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essentially had a 30 year demonstration which has shown x number of people will ride this x type</a:t>
            </a:r>
            <a:r>
              <a:rPr lang="en-US" baseline="0" dirty="0" smtClean="0"/>
              <a:t> of </a:t>
            </a:r>
            <a:r>
              <a:rPr lang="en-US" dirty="0" smtClean="0"/>
              <a:t>service at this x given price  As you will see in a moment our</a:t>
            </a:r>
            <a:r>
              <a:rPr lang="en-US" baseline="0" dirty="0" smtClean="0"/>
              <a:t> 30 years of experience has not put us in the best light when compared to our selected peer group.  </a:t>
            </a:r>
            <a:endParaRPr lang="en-US" dirty="0" smtClean="0"/>
          </a:p>
          <a:p>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method of estimating demand concerns gauging theoretical demand against services or states that are similar to the area</a:t>
            </a:r>
            <a:r>
              <a:rPr lang="en-US" baseline="0" dirty="0" smtClean="0"/>
              <a:t> being studied.  For our study we identified seven states that have similar characteristics to Maine and I </a:t>
            </a:r>
            <a:r>
              <a:rPr lang="en-US" baseline="0" dirty="0" err="1" smtClean="0"/>
              <a:t>wll</a:t>
            </a:r>
            <a:r>
              <a:rPr lang="en-US" baseline="0" dirty="0" smtClean="0"/>
              <a:t> show those to you in just a moment.</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Finally demand can be estimated</a:t>
            </a:r>
            <a:r>
              <a:rPr lang="en-US" sz="1200" kern="1200" baseline="0" dirty="0" smtClean="0">
                <a:solidFill>
                  <a:schemeClr val="tx1"/>
                </a:solidFill>
                <a:latin typeface="+mn-lt"/>
                <a:ea typeface="+mn-ea"/>
                <a:cs typeface="+mn-cs"/>
              </a:rPr>
              <a:t> using a statistical formula.  </a:t>
            </a:r>
            <a:r>
              <a:rPr lang="en-US" sz="1200" kern="1200" dirty="0" smtClean="0">
                <a:solidFill>
                  <a:schemeClr val="tx1"/>
                </a:solidFill>
                <a:latin typeface="+mn-lt"/>
                <a:ea typeface="+mn-ea"/>
                <a:cs typeface="+mn-cs"/>
              </a:rPr>
              <a:t>We used a national model for projecting demand and</a:t>
            </a:r>
            <a:r>
              <a:rPr lang="en-US" sz="1200" kern="1200" baseline="0" dirty="0" smtClean="0">
                <a:solidFill>
                  <a:schemeClr val="tx1"/>
                </a:solidFill>
                <a:latin typeface="+mn-lt"/>
                <a:ea typeface="+mn-ea"/>
                <a:cs typeface="+mn-cs"/>
              </a:rPr>
              <a:t> gaps in service.</a:t>
            </a:r>
          </a:p>
          <a:p>
            <a:endParaRPr lang="en-US" dirty="0" smtClean="0"/>
          </a:p>
        </p:txBody>
      </p:sp>
      <p:sp>
        <p:nvSpPr>
          <p:cNvPr id="4" name="Slide Number Placeholder 3"/>
          <p:cNvSpPr>
            <a:spLocks noGrp="1"/>
          </p:cNvSpPr>
          <p:nvPr>
            <p:ph type="sldNum" sz="quarter" idx="10"/>
          </p:nvPr>
        </p:nvSpPr>
        <p:spPr/>
        <p:txBody>
          <a:bodyPr/>
          <a:lstStyle/>
          <a:p>
            <a:fld id="{24B8426C-60B9-48A9-9BD2-94B45CA0F40A}"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method,</a:t>
            </a:r>
            <a:r>
              <a:rPr lang="en-US" sz="1200" kern="1200" baseline="0" dirty="0" smtClean="0">
                <a:solidFill>
                  <a:schemeClr val="tx1"/>
                </a:solidFill>
                <a:latin typeface="+mn-lt"/>
                <a:ea typeface="+mn-ea"/>
                <a:cs typeface="+mn-cs"/>
              </a:rPr>
              <a:t> from</a:t>
            </a:r>
            <a:r>
              <a:rPr lang="en-US" sz="1200" kern="1200" dirty="0" smtClean="0">
                <a:solidFill>
                  <a:schemeClr val="tx1"/>
                </a:solidFill>
                <a:latin typeface="+mn-lt"/>
                <a:ea typeface="+mn-ea"/>
                <a:cs typeface="+mn-cs"/>
              </a:rPr>
              <a:t> the Transit Cooperative Research Program in D.C., it's TCRP Report 161,</a:t>
            </a:r>
            <a:endParaRPr lang="en-US" dirty="0" smtClean="0"/>
          </a:p>
          <a:p>
            <a:r>
              <a:rPr lang="en-US" sz="1200" kern="1200" dirty="0" smtClean="0">
                <a:solidFill>
                  <a:schemeClr val="tx1"/>
                </a:solidFill>
                <a:latin typeface="+mn-lt"/>
                <a:ea typeface="+mn-ea"/>
                <a:cs typeface="+mn-cs"/>
              </a:rPr>
              <a:t>for forecasting demand and quantifying the need for rural transportation is based on a statistical analysis of many transit services across the United</a:t>
            </a:r>
            <a:r>
              <a:rPr lang="en-US" sz="1200" kern="1200" baseline="0" dirty="0" smtClean="0">
                <a:solidFill>
                  <a:schemeClr val="tx1"/>
                </a:solidFill>
                <a:latin typeface="+mn-lt"/>
                <a:ea typeface="+mn-ea"/>
                <a:cs typeface="+mn-cs"/>
              </a:rPr>
              <a:t> States</a:t>
            </a:r>
            <a:r>
              <a:rPr lang="en-US" sz="1200" kern="1200" dirty="0" smtClean="0">
                <a:solidFill>
                  <a:schemeClr val="tx1"/>
                </a:solidFill>
                <a:latin typeface="+mn-lt"/>
                <a:ea typeface="+mn-ea"/>
                <a:cs typeface="+mn-cs"/>
              </a:rPr>
              <a:t>.  A similar</a:t>
            </a:r>
            <a:r>
              <a:rPr lang="en-US" sz="1200" kern="1200" baseline="0" dirty="0" smtClean="0">
                <a:solidFill>
                  <a:schemeClr val="tx1"/>
                </a:solidFill>
                <a:latin typeface="+mn-lt"/>
                <a:ea typeface="+mn-ea"/>
                <a:cs typeface="+mn-cs"/>
              </a:rPr>
              <a:t> gap analysis was used for the urban areas of the state too.</a:t>
            </a:r>
            <a:r>
              <a:rPr lang="en-US" sz="1200" kern="1200" dirty="0" smtClean="0">
                <a:solidFill>
                  <a:schemeClr val="tx1"/>
                </a:solidFill>
                <a:latin typeface="+mn-lt"/>
                <a:ea typeface="+mn-ea"/>
                <a:cs typeface="+mn-cs"/>
              </a:rPr>
              <a:t>  </a:t>
            </a:r>
            <a:endParaRPr lang="en-US" dirty="0" smtClean="0"/>
          </a:p>
          <a:p>
            <a:r>
              <a:rPr lang="en-US" baseline="0" dirty="0" smtClean="0"/>
              <a:t>The statistical formula used shows some systems exceed the theoretical demand but there is overall a need to improve services overall to meet the average performance of the peer group.</a:t>
            </a:r>
          </a:p>
          <a:p>
            <a:endParaRPr lang="en-US"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 am Susan Moreau.  I managed the development and preparation of the Strategic</a:t>
            </a:r>
            <a:r>
              <a:rPr lang="en-US" sz="1200" kern="1200" baseline="0" dirty="0" smtClean="0">
                <a:solidFill>
                  <a:schemeClr val="tx1"/>
                </a:solidFill>
                <a:latin typeface="+mn-lt"/>
                <a:ea typeface="+mn-ea"/>
                <a:cs typeface="+mn-cs"/>
              </a:rPr>
              <a:t> Transit Plan. </a:t>
            </a:r>
            <a:r>
              <a:rPr lang="en-US" sz="1200" kern="1200" dirty="0" smtClean="0">
                <a:solidFill>
                  <a:schemeClr val="tx1"/>
                </a:solidFill>
                <a:latin typeface="+mn-lt"/>
                <a:ea typeface="+mn-ea"/>
                <a:cs typeface="+mn-cs"/>
              </a:rPr>
              <a:t> I manage the Multimodal Planning Division</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t Maine DOT in</a:t>
            </a:r>
            <a:r>
              <a:rPr lang="en-US" sz="1200" kern="1200" baseline="0" dirty="0" smtClean="0">
                <a:solidFill>
                  <a:schemeClr val="tx1"/>
                </a:solidFill>
                <a:latin typeface="+mn-lt"/>
                <a:ea typeface="+mn-ea"/>
                <a:cs typeface="+mn-cs"/>
              </a:rPr>
              <a:t> the </a:t>
            </a:r>
            <a:r>
              <a:rPr lang="en-US" sz="1200" kern="1200" dirty="0" smtClean="0">
                <a:solidFill>
                  <a:schemeClr val="tx1"/>
                </a:solidFill>
                <a:latin typeface="+mn-lt"/>
                <a:ea typeface="+mn-ea"/>
                <a:cs typeface="+mn-cs"/>
              </a:rPr>
              <a:t>Bureau of Planning. I've been with the Department for over 15 years. My current responsibilities include managing the public transportation activities of the Department and</a:t>
            </a:r>
            <a:r>
              <a:rPr lang="en-US" sz="1200" kern="1200" baseline="0" dirty="0" smtClean="0">
                <a:solidFill>
                  <a:schemeClr val="tx1"/>
                </a:solidFill>
                <a:latin typeface="+mn-lt"/>
                <a:ea typeface="+mn-ea"/>
                <a:cs typeface="+mn-cs"/>
              </a:rPr>
              <a:t> the</a:t>
            </a:r>
            <a:r>
              <a:rPr lang="en-US" sz="1200" kern="1200" dirty="0" smtClean="0">
                <a:solidFill>
                  <a:schemeClr val="tx1"/>
                </a:solidFill>
                <a:latin typeface="+mn-lt"/>
                <a:ea typeface="+mn-ea"/>
                <a:cs typeface="+mn-cs"/>
              </a:rPr>
              <a:t> passenger rail, ferry service, bike pedestrian and aviation activities as well.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the manager of a variety</a:t>
            </a:r>
            <a:r>
              <a:rPr lang="en-US" sz="1200" kern="1200" baseline="0" dirty="0" smtClean="0">
                <a:solidFill>
                  <a:schemeClr val="tx1"/>
                </a:solidFill>
                <a:latin typeface="+mn-lt"/>
                <a:ea typeface="+mn-ea"/>
                <a:cs typeface="+mn-cs"/>
              </a:rPr>
              <a:t> of modes in the Department I want to point out that t</a:t>
            </a:r>
            <a:r>
              <a:rPr lang="en-US" sz="1200" kern="1200" dirty="0" smtClean="0">
                <a:solidFill>
                  <a:schemeClr val="tx1"/>
                </a:solidFill>
                <a:latin typeface="+mn-lt"/>
                <a:ea typeface="+mn-ea"/>
                <a:cs typeface="+mn-cs"/>
              </a:rPr>
              <a:t>he emphasis in this plan has been on public transit.  We had some comments that spoke to renaming the strategic plan as a bus strategic plan because ferry and rail weren't covered, but generally in terms of the nomenclature when you say public transit, it speaks to wheeled vehicles and this plan focuses on that.  The plan doesn't ignore the other modes because the connections to the other modes is a function of this plan in terms of one of the performance measures and the experience of riders to have a “seamless” experience when going from a bus</a:t>
            </a:r>
            <a:r>
              <a:rPr lang="en-US" sz="1200" kern="1200" baseline="0" dirty="0" smtClean="0">
                <a:solidFill>
                  <a:schemeClr val="tx1"/>
                </a:solidFill>
                <a:latin typeface="+mn-lt"/>
                <a:ea typeface="+mn-ea"/>
                <a:cs typeface="+mn-cs"/>
              </a:rPr>
              <a:t> to a ferry or from a train to a bus and so forth.  While this plan is about wheeled vehicles – buses and vans- the connections to other modes is important and the other modes have their separate plans that they follow</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Maine DOT began working on the</a:t>
            </a:r>
            <a:r>
              <a:rPr lang="en-US" sz="1200" kern="1200" baseline="0" dirty="0" smtClean="0">
                <a:solidFill>
                  <a:schemeClr val="tx1"/>
                </a:solidFill>
                <a:latin typeface="+mn-lt"/>
                <a:ea typeface="+mn-ea"/>
                <a:cs typeface="+mn-cs"/>
              </a:rPr>
              <a:t> Strategic Transit Plan</a:t>
            </a:r>
            <a:r>
              <a:rPr lang="en-US" sz="1200" kern="1200" dirty="0" smtClean="0">
                <a:solidFill>
                  <a:schemeClr val="tx1"/>
                </a:solidFill>
                <a:latin typeface="+mn-lt"/>
                <a:ea typeface="+mn-ea"/>
                <a:cs typeface="+mn-cs"/>
              </a:rPr>
              <a:t> in August 2013.  The plan has received</a:t>
            </a:r>
            <a:r>
              <a:rPr lang="en-US" sz="1200" kern="1200" baseline="0" dirty="0" smtClean="0">
                <a:solidFill>
                  <a:schemeClr val="tx1"/>
                </a:solidFill>
                <a:latin typeface="+mn-lt"/>
                <a:ea typeface="+mn-ea"/>
                <a:cs typeface="+mn-cs"/>
              </a:rPr>
              <a:t> the benefit and guidance from a steering</a:t>
            </a:r>
            <a:r>
              <a:rPr lang="en-US" sz="1200" kern="1200" dirty="0" smtClean="0">
                <a:solidFill>
                  <a:schemeClr val="tx1"/>
                </a:solidFill>
                <a:latin typeface="+mn-lt"/>
                <a:ea typeface="+mn-ea"/>
                <a:cs typeface="+mn-cs"/>
              </a:rPr>
              <a:t> committee of 22 individuals</a:t>
            </a:r>
            <a:r>
              <a:rPr lang="en-US" sz="1200" kern="1200" baseline="0" dirty="0" smtClean="0">
                <a:solidFill>
                  <a:schemeClr val="tx1"/>
                </a:solidFill>
                <a:latin typeface="+mn-lt"/>
                <a:ea typeface="+mn-ea"/>
                <a:cs typeface="+mn-cs"/>
              </a:rPr>
              <a:t> who represented transit providers, service users, elected officials and other stakeholders</a:t>
            </a:r>
            <a:r>
              <a:rPr lang="en-US" sz="1200" kern="1200" dirty="0" smtClean="0">
                <a:solidFill>
                  <a:schemeClr val="tx1"/>
                </a:solidFill>
                <a:latin typeface="+mn-lt"/>
                <a:ea typeface="+mn-ea"/>
                <a:cs typeface="+mn-cs"/>
              </a:rPr>
              <a:t> who volunteered their time to attend meetings and read technical materials to provide guidance to DOT</a:t>
            </a:r>
            <a:r>
              <a:rPr lang="en-US" sz="1200" kern="1200" baseline="0" dirty="0" smtClean="0">
                <a:solidFill>
                  <a:schemeClr val="tx1"/>
                </a:solidFill>
                <a:latin typeface="+mn-lt"/>
                <a:ea typeface="+mn-ea"/>
                <a:cs typeface="+mn-cs"/>
              </a:rPr>
              <a:t>.  The plan has had two public hearings and a statewide public opinion survey was conducted so I feel confident the plan represents the needs and opinions of Maine residents.  The plan represents the first comprehensive approach to improving public transit in Maine since the state first started supporting public transit some 30 years ago.  To date efforts to improve public transit in the state have while well intentioned and often fruitful have been ad hoc and not part of a long range improvement process.  This plan sets out a long range improvement process and methods to monitor and evaluate public transit for continual improvement and careful stewardship of the available funding. </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6</a:t>
            </a:fld>
            <a:endParaRPr lang="en-US" dirty="0"/>
          </a:p>
        </p:txBody>
      </p:sp>
    </p:spTree>
    <p:extLst>
      <p:ext uri="{BB962C8B-B14F-4D97-AF65-F5344CB8AC3E}">
        <p14:creationId xmlns:p14="http://schemas.microsoft.com/office/powerpoint/2010/main" xmlns="" val="2970180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key to the formula is</a:t>
            </a:r>
            <a:r>
              <a:rPr lang="en-US" baseline="0" dirty="0" smtClean="0"/>
              <a:t> the households with no vehicle and the mobility gap calculated by the TCRP formula for rural areas in New England is 1.7.  </a:t>
            </a:r>
            <a:r>
              <a:rPr lang="en-US" dirty="0" smtClean="0"/>
              <a:t>Urban estimates used specific estimates of gaps for each urbanized area which were provided by each of the urban area planning units.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 Page 17 of the report in testing the methodologies that were used, it was found that at best only about 20 percent of the mobility gap trip based need was met by public transit. In other</a:t>
            </a:r>
            <a:endParaRPr lang="en-US" dirty="0" smtClean="0"/>
          </a:p>
          <a:p>
            <a:r>
              <a:rPr lang="en-US" sz="1200" kern="1200" dirty="0" smtClean="0">
                <a:solidFill>
                  <a:schemeClr val="tx1"/>
                </a:solidFill>
                <a:latin typeface="+mn-lt"/>
                <a:ea typeface="+mn-ea"/>
                <a:cs typeface="+mn-cs"/>
              </a:rPr>
              <a:t>words, you can calculate here's our need, and if you can meet 20 percent of that need, you're doing pretty well and some people are not going to take transit no matter what. Some people will have transportation needs met by other methods.</a:t>
            </a:r>
            <a:endParaRPr lang="en-US" dirty="0" smtClean="0"/>
          </a:p>
          <a:p>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20% measure was used throughout because t</a:t>
            </a:r>
            <a:r>
              <a:rPr lang="en-US" baseline="0" dirty="0" smtClean="0"/>
              <a:t>he statistical formula used shows some systems exceed the theoretical demand but others did not so the 20% measure had applicability across the entire state. Overall there is a need to improve services to meet the average performance goal of 20% and in the next slide you will see the variation in meeting the 20% goal by county. </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statewide average for meeting the 20% goal is 17% and as you can see the counties range from a high of 25% in Penobscot County to a low of 7% in Knox County.  The variation</a:t>
            </a:r>
            <a:r>
              <a:rPr lang="en-US" baseline="0" dirty="0" smtClean="0"/>
              <a:t> has to do with the amount and type of transit provided in each county and with the efficiency and effectiveness of the providers in each county – and efficiency and effectiveness are areas that we will be more closely monitoring and working to improve on all fronts.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saw</a:t>
            </a:r>
            <a:r>
              <a:rPr lang="en-US" baseline="0" dirty="0" smtClean="0"/>
              <a:t> from the previous slide the more urban counties are providing the most trips and this slide shows the percentages for the four urban systems in the state.  While the urban systems receive their operating funding directly from the Federal government the state has funded capital expenses in the urban area which with just four systems provide 3 million trips compared to the other 27 service providers which provide 3.8 million trips.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have presented the types of services provided in Maine and theoretical demand for service so now let’s examine the funding for public transit in Maine. </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 reference </a:t>
            </a:r>
            <a:r>
              <a:rPr lang="en-US" sz="1200" dirty="0" smtClean="0"/>
              <a:t>Table 3 page 11)</a:t>
            </a:r>
            <a:endParaRPr lang="en-US" dirty="0" smtClean="0"/>
          </a:p>
          <a:p>
            <a:endParaRPr lang="en-US" dirty="0" smtClean="0"/>
          </a:p>
          <a:p>
            <a:r>
              <a:rPr lang="en-US" dirty="0" smtClean="0"/>
              <a:t>This slide shows the Federal monies that came</a:t>
            </a:r>
            <a:r>
              <a:rPr lang="en-US" baseline="0" dirty="0" smtClean="0"/>
              <a:t> into the state to support a variety of transit activities in fiscal year 2012.  It is important to note that the state has direct recipients of 5307 Federal funds and the DOT does not administer those funds.  The largest single source is the 5311 funds for rural areas and the state does administer those funds by making grants to individual projects across the state.</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30</a:t>
            </a:fld>
            <a:endParaRPr lang="en-US"/>
          </a:p>
        </p:txBody>
      </p:sp>
    </p:spTree>
    <p:extLst>
      <p:ext uri="{BB962C8B-B14F-4D97-AF65-F5344CB8AC3E}">
        <p14:creationId xmlns:p14="http://schemas.microsoft.com/office/powerpoint/2010/main" xmlns="" val="1836034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reference page 12)</a:t>
            </a:r>
          </a:p>
          <a:p>
            <a:endParaRPr lang="en-US" dirty="0" smtClean="0"/>
          </a:p>
          <a:p>
            <a:r>
              <a:rPr lang="en-US" dirty="0" smtClean="0"/>
              <a:t>While the total Federal</a:t>
            </a:r>
            <a:r>
              <a:rPr lang="en-US" baseline="0" dirty="0" smtClean="0"/>
              <a:t> funds to support transit have been growing over the years the state funding has been flat in the $500,000 range.  This is better illustrated in the next slide.</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reference Figure 2 page 13)</a:t>
            </a:r>
          </a:p>
          <a:p>
            <a:endParaRPr lang="en-US" dirty="0" smtClean="0"/>
          </a:p>
          <a:p>
            <a:r>
              <a:rPr lang="en-US" dirty="0" smtClean="0"/>
              <a:t>Here we see for the nearly</a:t>
            </a:r>
            <a:r>
              <a:rPr lang="en-US" baseline="0" dirty="0" smtClean="0"/>
              <a:t> past 20 years the state funding has been flat while the Federal funding has increased.  It should be noted that the large increase in 2013 was due to the Portland Area Comprehensive Transportation System receiving more Federal Funds.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endParaRPr lang="en-US" sz="1200" b="1" i="0" u="none" strike="noStrike" kern="1200" dirty="0" smtClean="0">
              <a:solidFill>
                <a:schemeClr val="tx1"/>
              </a:solidFill>
              <a:latin typeface="+mn-lt"/>
              <a:ea typeface="+mn-ea"/>
              <a:cs typeface="+mn-cs"/>
            </a:endParaRPr>
          </a:p>
          <a:p>
            <a:pPr rtl="0" eaLnBrk="1" fontAlgn="ctr" latinLnBrk="0" hangingPunct="1"/>
            <a:r>
              <a:rPr lang="en-US" sz="1200" b="1" i="0" u="none" strike="noStrike" kern="1200" dirty="0" smtClean="0">
                <a:solidFill>
                  <a:schemeClr val="tx1"/>
                </a:solidFill>
                <a:latin typeface="+mn-lt"/>
                <a:ea typeface="+mn-ea"/>
                <a:cs typeface="+mn-cs"/>
              </a:rPr>
              <a:t>The</a:t>
            </a:r>
            <a:r>
              <a:rPr lang="en-US" sz="1200" b="1" i="0" u="none" strike="noStrike" kern="1200" baseline="0" dirty="0" smtClean="0">
                <a:solidFill>
                  <a:schemeClr val="tx1"/>
                </a:solidFill>
                <a:latin typeface="+mn-lt"/>
                <a:ea typeface="+mn-ea"/>
                <a:cs typeface="+mn-cs"/>
              </a:rPr>
              <a:t> </a:t>
            </a:r>
            <a:r>
              <a:rPr lang="en-US" sz="1200" b="1" i="0" u="none" strike="noStrike" kern="1200" dirty="0" smtClean="0">
                <a:solidFill>
                  <a:schemeClr val="tx1"/>
                </a:solidFill>
                <a:latin typeface="+mn-lt"/>
                <a:ea typeface="+mn-ea"/>
                <a:cs typeface="+mn-cs"/>
              </a:rPr>
              <a:t>50 State National Average (as of 2007– latest</a:t>
            </a:r>
            <a:r>
              <a:rPr lang="en-US" sz="1200" b="1" i="0" u="none" strike="noStrike" kern="1200" baseline="0" dirty="0" smtClean="0">
                <a:solidFill>
                  <a:schemeClr val="tx1"/>
                </a:solidFill>
                <a:latin typeface="+mn-lt"/>
                <a:ea typeface="+mn-ea"/>
                <a:cs typeface="+mn-cs"/>
              </a:rPr>
              <a:t> available</a:t>
            </a:r>
            <a:r>
              <a:rPr lang="en-US" sz="1200" b="1" i="0" u="none" strike="noStrike" kern="1200" dirty="0" smtClean="0">
                <a:solidFill>
                  <a:schemeClr val="tx1"/>
                </a:solidFill>
                <a:latin typeface="+mn-lt"/>
                <a:ea typeface="+mn-ea"/>
                <a:cs typeface="+mn-cs"/>
              </a:rPr>
              <a:t>) was $45.66.  However as is</a:t>
            </a:r>
            <a:r>
              <a:rPr lang="en-US" sz="1200" b="1" i="0" u="none" strike="noStrike" kern="1200" baseline="0" dirty="0" smtClean="0">
                <a:solidFill>
                  <a:schemeClr val="tx1"/>
                </a:solidFill>
                <a:latin typeface="+mn-lt"/>
                <a:ea typeface="+mn-ea"/>
                <a:cs typeface="+mn-cs"/>
              </a:rPr>
              <a:t> shown Maine on a per capita basis is funding transit at a modest level when compared to the seven selected peer states.  The peer state average is $2.82 and Maine funds transit at the $0.40 level.</a:t>
            </a:r>
            <a:endParaRPr lang="en-US" sz="1200" b="1" i="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33</a:t>
            </a:fld>
            <a:endParaRPr lang="en-US"/>
          </a:p>
        </p:txBody>
      </p:sp>
    </p:spTree>
    <p:extLst>
      <p:ext uri="{BB962C8B-B14F-4D97-AF65-F5344CB8AC3E}">
        <p14:creationId xmlns:p14="http://schemas.microsoft.com/office/powerpoint/2010/main" xmlns="" val="2318093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presentation I am sharing with you today is</a:t>
            </a:r>
            <a:r>
              <a:rPr lang="en-US" baseline="0" dirty="0" smtClean="0"/>
              <a:t> divided into two parts.  Part one presents the background, inventory and current conditions which were assessed to help select logical directions for the plan.  </a:t>
            </a:r>
          </a:p>
          <a:p>
            <a:endParaRPr lang="en-US" baseline="0" dirty="0" smtClean="0"/>
          </a:p>
          <a:p>
            <a:r>
              <a:rPr lang="en-US" baseline="0" dirty="0" smtClean="0"/>
              <a:t>Part two presents the findings and implications of the current conditions and sets out recommendations and strategies to continually improve public transit in Maine.</a:t>
            </a:r>
          </a:p>
          <a:p>
            <a:endParaRPr lang="en-US" baseline="0" dirty="0" smtClean="0"/>
          </a:p>
          <a:p>
            <a:r>
              <a:rPr lang="en-US" baseline="0" dirty="0" smtClean="0"/>
              <a:t>Questions are welcome any time but given our limited unless your question is on a particular slide we will have time at the end of the presentation for questions and comments.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5029200"/>
          </a:xfrm>
        </p:spPr>
        <p:txBody>
          <a:bodyPr>
            <a:normAutofit/>
          </a:bodyPr>
          <a:lstStyle/>
          <a:p>
            <a:r>
              <a:rPr lang="en-US" dirty="0" smtClean="0"/>
              <a:t>When</a:t>
            </a:r>
            <a:r>
              <a:rPr lang="en-US" baseline="0" dirty="0" smtClean="0"/>
              <a:t> the peer states were examined for their funding sources a variety of sources were found but as is shown in the next slide only a few could apply to Maine.</a:t>
            </a:r>
            <a:endParaRPr lang="en-US" dirty="0"/>
          </a:p>
        </p:txBody>
      </p:sp>
      <p:sp>
        <p:nvSpPr>
          <p:cNvPr id="4" name="Slide Number Placeholder 3"/>
          <p:cNvSpPr>
            <a:spLocks noGrp="1"/>
          </p:cNvSpPr>
          <p:nvPr>
            <p:ph type="sldNum" sz="quarter" idx="10"/>
          </p:nvPr>
        </p:nvSpPr>
        <p:spPr/>
        <p:txBody>
          <a:bodyPr/>
          <a:lstStyle/>
          <a:p>
            <a:pPr>
              <a:defRPr/>
            </a:pPr>
            <a:fld id="{F1B05DDA-4A71-43CA-97C0-690D47E12860}"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xmlns="" val="1934892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5029200"/>
          </a:xfrm>
        </p:spPr>
        <p:txBody>
          <a:bodyPr>
            <a:normAutofit/>
          </a:bodyPr>
          <a:lstStyle/>
          <a:p>
            <a:r>
              <a:rPr lang="en-US" dirty="0" smtClean="0"/>
              <a:t>The</a:t>
            </a:r>
            <a:r>
              <a:rPr lang="en-US" baseline="0" dirty="0" smtClean="0"/>
              <a:t> </a:t>
            </a:r>
            <a:r>
              <a:rPr lang="en-US" dirty="0" smtClean="0"/>
              <a:t> yellow items show</a:t>
            </a:r>
            <a:r>
              <a:rPr lang="en-US" baseline="0" dirty="0" smtClean="0"/>
              <a:t> two legal, eligible current funding sources for the State of Maine and the challenge of these limited funding sources is shown on the next slide.</a:t>
            </a:r>
            <a:endParaRPr lang="en-US" dirty="0"/>
          </a:p>
        </p:txBody>
      </p:sp>
      <p:sp>
        <p:nvSpPr>
          <p:cNvPr id="4" name="Slide Number Placeholder 3"/>
          <p:cNvSpPr>
            <a:spLocks noGrp="1"/>
          </p:cNvSpPr>
          <p:nvPr>
            <p:ph type="sldNum" sz="quarter" idx="10"/>
          </p:nvPr>
        </p:nvSpPr>
        <p:spPr/>
        <p:txBody>
          <a:bodyPr/>
          <a:lstStyle/>
          <a:p>
            <a:pPr>
              <a:defRPr/>
            </a:pPr>
            <a:fld id="{F1B05DDA-4A71-43CA-97C0-690D47E12860}"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xmlns="" val="2801336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5029200"/>
          </a:xfrm>
        </p:spPr>
        <p:txBody>
          <a:bodyPr>
            <a:normAutofit/>
          </a:bodyPr>
          <a:lstStyle/>
          <a:p>
            <a:r>
              <a:rPr lang="en-US" dirty="0" smtClean="0"/>
              <a:t>(Note:</a:t>
            </a:r>
            <a:r>
              <a:rPr lang="en-US" baseline="0" dirty="0" smtClean="0"/>
              <a:t>  The discussion for slides 32 and 33 is linked so advance to next slide where shown)</a:t>
            </a:r>
          </a:p>
          <a:p>
            <a:r>
              <a:rPr lang="en-US" dirty="0" smtClean="0"/>
              <a:t>In </a:t>
            </a:r>
            <a:r>
              <a:rPr lang="en-US" dirty="0"/>
              <a:t>Maine, Other Special Revenue Funds (OSRF) are collected and split among recipients based on the specific legislation of the OSRF.  Maine’s General Fund shares a relatively small portion of funds collected in OSRF’s primarily dedicated to the Highway Fund.  These include the gasoline tax, motor vehicle registration and license fees, and operator license fees</a:t>
            </a:r>
            <a:r>
              <a:rPr lang="en-US" dirty="0" smtClean="0"/>
              <a:t>.</a:t>
            </a:r>
          </a:p>
          <a:p>
            <a:endParaRPr lang="en-US" dirty="0"/>
          </a:p>
          <a:p>
            <a:r>
              <a:rPr lang="en-US" dirty="0" smtClean="0"/>
              <a:t>Again</a:t>
            </a:r>
            <a:r>
              <a:rPr lang="en-US" dirty="0"/>
              <a:t>, other states use these sources of funds for public transportation but the Maine State Constitution and legislation does not allow the use of these funds for purpose other than highways and bridges and state enforcement of traffic laws</a:t>
            </a:r>
            <a:r>
              <a:rPr lang="en-US" dirty="0" smtClean="0"/>
              <a:t>.</a:t>
            </a:r>
          </a:p>
          <a:p>
            <a:endParaRPr lang="en-US" dirty="0"/>
          </a:p>
          <a:p>
            <a:r>
              <a:rPr lang="en-US" dirty="0" smtClean="0"/>
              <a:t>(click to next slide to continue discussion)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1B05DDA-4A71-43CA-97C0-690D47E12860}"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xmlns="" val="1047693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5029200"/>
          </a:xfrm>
        </p:spPr>
        <p:txBody>
          <a:bodyPr>
            <a:normAutofit/>
          </a:bodyPr>
          <a:lstStyle/>
          <a:p>
            <a:endParaRPr lang="en-US" dirty="0"/>
          </a:p>
          <a:p>
            <a:endParaRPr lang="en-US" dirty="0"/>
          </a:p>
          <a:p>
            <a:r>
              <a:rPr lang="en-US" dirty="0"/>
              <a:t>The Multimodal Transportation Fund is an OSRF program </a:t>
            </a:r>
            <a:r>
              <a:rPr lang="en-US" i="1" dirty="0"/>
              <a:t>within </a:t>
            </a:r>
            <a:r>
              <a:rPr lang="en-US" i="1" dirty="0" err="1"/>
              <a:t>MaineDOT</a:t>
            </a:r>
            <a:r>
              <a:rPr lang="en-US" dirty="0"/>
              <a:t>.  It is the only source of </a:t>
            </a:r>
            <a:r>
              <a:rPr lang="en-US" u="sng" dirty="0"/>
              <a:t>state</a:t>
            </a:r>
            <a:r>
              <a:rPr lang="en-US" dirty="0"/>
              <a:t> funds for public transit in Maine.  </a:t>
            </a:r>
            <a:endParaRPr lang="en-US" dirty="0" smtClean="0"/>
          </a:p>
          <a:p>
            <a:endParaRPr lang="en-US" dirty="0"/>
          </a:p>
          <a:p>
            <a:r>
              <a:rPr lang="en-US" dirty="0" smtClean="0"/>
              <a:t>The </a:t>
            </a:r>
            <a:r>
              <a:rPr lang="en-US" dirty="0"/>
              <a:t>purpose of the Multimodal Transportation Fund is to purchase, operate, maintain, improve, repair, construct, and manage multimodal forms of transportation, including, but not limited to, transit, aeronautics, marine and rail.  </a:t>
            </a:r>
            <a:endParaRPr lang="en-US" dirty="0" smtClean="0"/>
          </a:p>
          <a:p>
            <a:endParaRPr lang="en-US" dirty="0"/>
          </a:p>
          <a:p>
            <a:r>
              <a:rPr lang="en-US" dirty="0" smtClean="0"/>
              <a:t>The </a:t>
            </a:r>
            <a:r>
              <a:rPr lang="en-US" dirty="0"/>
              <a:t>Multimodal Transportation Fund receives funds from a portion of the sales and use tax on rental vehicles, the Railroad Company Tax, and the Aeronautical Fuel Tax, and may accept other sources. (Source: 23 MSRA 4210-B)  There is not a defined distribution of accrued funds by mode of transportation</a:t>
            </a:r>
          </a:p>
        </p:txBody>
      </p:sp>
      <p:sp>
        <p:nvSpPr>
          <p:cNvPr id="4" name="Slide Number Placeholder 3"/>
          <p:cNvSpPr>
            <a:spLocks noGrp="1"/>
          </p:cNvSpPr>
          <p:nvPr>
            <p:ph type="sldNum" sz="quarter" idx="10"/>
          </p:nvPr>
        </p:nvSpPr>
        <p:spPr/>
        <p:txBody>
          <a:bodyPr/>
          <a:lstStyle/>
          <a:p>
            <a:pPr>
              <a:defRPr/>
            </a:pPr>
            <a:fld id="{F1B05DDA-4A71-43CA-97C0-690D47E12860}"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xmlns="" val="319677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5029200"/>
          </a:xfrm>
        </p:spPr>
        <p:txBody>
          <a:bodyPr>
            <a:normAutofit/>
          </a:bodyPr>
          <a:lstStyle/>
          <a:p>
            <a:pPr lvl="0"/>
            <a:r>
              <a:rPr lang="en-US" dirty="0" err="1"/>
              <a:t>MaineDOT</a:t>
            </a:r>
            <a:r>
              <a:rPr lang="en-US" dirty="0"/>
              <a:t> uses benchmarking on performance measures related to roadways with Idaho, New Hampshire, North Dakota, and Vermont.  Three other peer states were added for this plan: Montana, West Virginia and Wyoming. </a:t>
            </a:r>
            <a:endParaRPr lang="en-US" dirty="0" smtClean="0"/>
          </a:p>
          <a:p>
            <a:pPr lvl="0"/>
            <a:endParaRPr lang="en-US" dirty="0"/>
          </a:p>
          <a:p>
            <a:pPr lvl="0"/>
            <a:r>
              <a:rPr lang="en-US" dirty="0" smtClean="0"/>
              <a:t>The </a:t>
            </a:r>
            <a:r>
              <a:rPr lang="en-US" dirty="0"/>
              <a:t>productivity and performance of Maine transit systems is below peer group averages and national averages on the performance measures presented in this plan.</a:t>
            </a:r>
          </a:p>
          <a:p>
            <a:pPr lvl="0"/>
            <a:endParaRPr lang="en-US" dirty="0" smtClean="0"/>
          </a:p>
          <a:p>
            <a:pPr lvl="0"/>
            <a:r>
              <a:rPr lang="en-US" dirty="0" smtClean="0"/>
              <a:t>Vermont </a:t>
            </a:r>
            <a:r>
              <a:rPr lang="en-US" dirty="0"/>
              <a:t>is particularly progressive and a leader among the peer group states in use of performance measures and the use of FHWA “flex funds.”  </a:t>
            </a:r>
            <a:endParaRPr lang="en-US" dirty="0" smtClean="0"/>
          </a:p>
          <a:p>
            <a:pPr lvl="0"/>
            <a:endParaRPr lang="en-US" dirty="0"/>
          </a:p>
          <a:p>
            <a:pPr lvl="0"/>
            <a:r>
              <a:rPr lang="en-US" dirty="0" smtClean="0"/>
              <a:t> </a:t>
            </a:r>
            <a:endParaRPr lang="en-US" dirty="0"/>
          </a:p>
          <a:p>
            <a:pPr lvl="0"/>
            <a:r>
              <a:rPr lang="en-US" dirty="0"/>
              <a:t>A review of Maine’s peer states did not reveal a new potential source of state funds for public transportation</a:t>
            </a:r>
            <a:r>
              <a:rPr lang="en-US" dirty="0" smtClean="0"/>
              <a:t>.</a:t>
            </a:r>
          </a:p>
          <a:p>
            <a:pPr lvl="0"/>
            <a:endParaRPr lang="en-US" dirty="0"/>
          </a:p>
          <a:p>
            <a:pPr lvl="0"/>
            <a:r>
              <a:rPr lang="en-US" dirty="0"/>
              <a:t>Funding sources allowed by law for public transit in Maine are problematic and no single solution comes to the fore.  Lottery revenue has potential as a source of funds for public transportation, especially if it can be tied directly to a specific benefit such as funding transportation options for elderly and disabled persons in rural areas.</a:t>
            </a:r>
          </a:p>
          <a:p>
            <a:endParaRPr lang="en-US" dirty="0"/>
          </a:p>
        </p:txBody>
      </p:sp>
      <p:sp>
        <p:nvSpPr>
          <p:cNvPr id="4" name="Slide Number Placeholder 3"/>
          <p:cNvSpPr>
            <a:spLocks noGrp="1"/>
          </p:cNvSpPr>
          <p:nvPr>
            <p:ph type="sldNum" sz="quarter" idx="10"/>
          </p:nvPr>
        </p:nvSpPr>
        <p:spPr/>
        <p:txBody>
          <a:bodyPr/>
          <a:lstStyle/>
          <a:p>
            <a:pPr>
              <a:defRPr/>
            </a:pPr>
            <a:fld id="{F1B05DDA-4A71-43CA-97C0-690D47E12860}"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xmlns="" val="2348399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just mentioned Maine is below the</a:t>
            </a:r>
            <a:r>
              <a:rPr lang="en-US" baseline="0" dirty="0" smtClean="0"/>
              <a:t> peer group average for several key measures and in this section I will share information on costs and productivity.</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reference table 12 page 54)</a:t>
            </a:r>
          </a:p>
          <a:p>
            <a:endParaRPr lang="en-US" dirty="0" smtClean="0"/>
          </a:p>
          <a:p>
            <a:r>
              <a:rPr lang="en-US" dirty="0" smtClean="0"/>
              <a:t>This table shows the costs for the five</a:t>
            </a:r>
            <a:r>
              <a:rPr lang="en-US" baseline="0" dirty="0" smtClean="0"/>
              <a:t> principal types of services.  Note that the fixed route services which are located in the urban areas have the lowest average cost per trip and provide the most trips on an annual basis.  The services that are more demand responsive are more expensive to provide because often the service is based on one or a few people to a destination while in the urban areas it is many people to many destinations.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(Report Reference: table 15, page 58)</a:t>
            </a:r>
          </a:p>
          <a:p>
            <a:r>
              <a:rPr lang="en-US" dirty="0" smtClean="0"/>
              <a:t>This table shows the trip</a:t>
            </a:r>
            <a:r>
              <a:rPr lang="en-US" baseline="0" dirty="0" smtClean="0"/>
              <a:t> gap summary for the five principal types of services.  Here we see the largest trip gap is in the urban areas.  </a:t>
            </a:r>
            <a:r>
              <a:rPr lang="en-US" dirty="0" smtClean="0"/>
              <a:t>Additional capital and operating funds </a:t>
            </a:r>
            <a:r>
              <a:rPr lang="en-US" dirty="0"/>
              <a:t>will be needed to meet the 20% of transit needs in urban and rural areas. Where should those additional dollars be concentrated?  Approximately two thirds (65%) of the state’s estimated total trip gap (1,501,171 trips) are in two categories – fixed route (49%) and flex route urbanized area (16%) and include a total of three providers: Metro and Citylink in the fixed route category, and </a:t>
            </a:r>
            <a:r>
              <a:rPr lang="en-US" dirty="0" err="1"/>
              <a:t>ShuttleBus</a:t>
            </a:r>
            <a:r>
              <a:rPr lang="en-US" dirty="0"/>
              <a:t> in the Flex Route Urbanized Area category. Another 11% of the state’s total trip gaps are in the flex route small cities category and include another three providers: Bath City Bus, Brunswick Explorer, and Kennebec Explorer.  The service areas of these six providers account for 75% of the state’s estimated unmet trip need.  </a:t>
            </a:r>
            <a:r>
              <a:rPr lang="en-US" i="1" dirty="0"/>
              <a:t>Table 15: Trip Gap Summary </a:t>
            </a:r>
            <a:r>
              <a:rPr lang="en-US" dirty="0"/>
              <a:t>shows where additional capital resources for increased service to address trip gaps would be needed. </a:t>
            </a:r>
          </a:p>
          <a:p>
            <a:endParaRPr lang="en-US" dirty="0"/>
          </a:p>
          <a:p>
            <a:r>
              <a:rPr lang="en-US" dirty="0"/>
              <a:t>A precise calculation of the capital investment needed is beyond the scope of this plan because it would necessitate a study of underperforming systems and how they could be improved and/or whether new systems should be supported.  Moreover, the need for additional capital will change over time as </a:t>
            </a:r>
            <a:r>
              <a:rPr lang="en-US" dirty="0" err="1"/>
              <a:t>MaineDOT</a:t>
            </a:r>
            <a:r>
              <a:rPr lang="en-US" dirty="0"/>
              <a:t> shifts existing resources from “closed door” </a:t>
            </a:r>
            <a:r>
              <a:rPr lang="en-US" dirty="0" err="1"/>
              <a:t>MaineCare</a:t>
            </a:r>
            <a:r>
              <a:rPr lang="en-US" dirty="0"/>
              <a:t> type services to general public transit systems, and as brokers use more private vendors, rather than public agency vehicles, to transport their customers in some parts of the state.</a:t>
            </a:r>
          </a:p>
          <a:p>
            <a:r>
              <a:rPr lang="en-US" dirty="0"/>
              <a:t>In summary, an estimate of future capital needs can be determined by using a ratio of total FY 2012 administrative and operating costs ($61,690,911) to vehicle costs (using average yearly vehicle replacement costs of $9.5 million) and assuming a similar ratio between the lowest administrative and operating costs ($61,690,911 plus $7.4 million) to meet the 20% need and vehicle costs.  This ratio results in total vehicle costs of $10.6 million, or an additional $1.1 million per year.  Using similar ratios, the increase in administrative and operating costs $14 million) would result in total vehicle costs of $11.7 million, or an additional $2.2 million per year.</a:t>
            </a:r>
          </a:p>
          <a:p>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41</a:t>
            </a:fld>
            <a:endParaRPr lang="en-US"/>
          </a:p>
        </p:txBody>
      </p:sp>
    </p:spTree>
    <p:extLst>
      <p:ext uri="{BB962C8B-B14F-4D97-AF65-F5344CB8AC3E}">
        <p14:creationId xmlns:p14="http://schemas.microsoft.com/office/powerpoint/2010/main" xmlns="" val="4046763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urban areas have the highest theoretical</a:t>
            </a:r>
            <a:r>
              <a:rPr lang="en-US" baseline="0" dirty="0" smtClean="0"/>
              <a:t> demand for trips</a:t>
            </a:r>
            <a:r>
              <a:rPr lang="en-US" dirty="0" smtClean="0"/>
              <a:t> and lowest cost to provide trips.  A key question is how to fairly allocate funds between the urban and rural areas of the state.</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xmlns="" val="2189094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Costs are expected to increase over the period of the plan and there is a shortfall</a:t>
            </a:r>
            <a:r>
              <a:rPr lang="en-US" baseline="0" dirty="0" smtClean="0"/>
              <a:t> in the projected funds to meet 20% of the need and the available funds.  So just to maintain services $29.5 million to $32.7 million will be needed to continue services.  </a:t>
            </a:r>
            <a:endParaRPr lang="en-US" baseline="0" dirty="0" smtClean="0">
              <a:solidFill>
                <a:srgbClr val="FF0000"/>
              </a:solidFill>
            </a:endParaRPr>
          </a:p>
          <a:p>
            <a:endParaRPr lang="en-US" baseline="0" dirty="0" smtClean="0">
              <a:solidFill>
                <a:srgbClr val="FF0000"/>
              </a:solidFill>
            </a:endParaRPr>
          </a:p>
          <a:p>
            <a:r>
              <a:rPr lang="en-US" baseline="0" dirty="0" smtClean="0">
                <a:solidFill>
                  <a:srgbClr val="FF0000"/>
                </a:solidFill>
              </a:rPr>
              <a:t>Double check the following before using:  As it stands now only about $X million is available.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24B8426C-60B9-48A9-9BD2-94B45CA0F40A}" type="slidenum">
              <a:rPr lang="en-US" smtClean="0"/>
              <a:pPr/>
              <a:t>43</a:t>
            </a:fld>
            <a:endParaRPr lang="en-US"/>
          </a:p>
        </p:txBody>
      </p:sp>
    </p:spTree>
    <p:extLst>
      <p:ext uri="{BB962C8B-B14F-4D97-AF65-F5344CB8AC3E}">
        <p14:creationId xmlns:p14="http://schemas.microsoft.com/office/powerpoint/2010/main" xmlns="" val="33952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graphic presentation of the entire strategic planning process.  Any strategic </a:t>
            </a:r>
            <a:r>
              <a:rPr lang="en-US" baseline="0" dirty="0" err="1" smtClean="0"/>
              <a:t>plannign</a:t>
            </a:r>
            <a:r>
              <a:rPr lang="en-US" baseline="0" dirty="0" smtClean="0"/>
              <a:t> process involves answering three questions:</a:t>
            </a:r>
          </a:p>
          <a:p>
            <a:pPr marL="228600" indent="-228600">
              <a:buFont typeface="+mj-lt"/>
              <a:buAutoNum type="arabicPeriod"/>
            </a:pPr>
            <a:r>
              <a:rPr lang="en-US" baseline="0" dirty="0" smtClean="0"/>
              <a:t>Where are we – what are the existing conditions and strengths, weaknesses and opportunities.</a:t>
            </a:r>
          </a:p>
          <a:p>
            <a:pPr marL="228600" indent="-228600">
              <a:buFont typeface="+mj-lt"/>
              <a:buNone/>
            </a:pPr>
            <a:r>
              <a:rPr lang="en-US" baseline="0" dirty="0" smtClean="0"/>
              <a:t>(This is part one of my presentation.)</a:t>
            </a:r>
          </a:p>
          <a:p>
            <a:pPr marL="228600" indent="-228600">
              <a:buFont typeface="+mj-lt"/>
              <a:buAutoNum type="arabicPeriod" startAt="2"/>
            </a:pPr>
            <a:r>
              <a:rPr lang="en-US" baseline="0" dirty="0" smtClean="0"/>
              <a:t>Where do we want to go – you might think of this as answering the question – what is the vision here?  What do we want public transit to look like in the future?</a:t>
            </a:r>
          </a:p>
          <a:p>
            <a:pPr marL="228600" indent="-228600">
              <a:buFont typeface="+mj-lt"/>
              <a:buAutoNum type="arabicPeriod" startAt="2"/>
            </a:pPr>
            <a:r>
              <a:rPr lang="en-US" baseline="0" dirty="0" smtClean="0"/>
              <a:t>The final question is – how do we get from where we are to where we want to go?</a:t>
            </a:r>
          </a:p>
          <a:p>
            <a:pPr marL="228600" indent="-228600">
              <a:buFont typeface="+mj-lt"/>
              <a:buNone/>
            </a:pPr>
            <a:r>
              <a:rPr lang="en-US" baseline="0" dirty="0" smtClean="0"/>
              <a:t>(Part  two of my presentation focuses on where we want to go and how we get there – the implementation steps. )</a:t>
            </a:r>
          </a:p>
          <a:p>
            <a:pPr marL="228600" indent="-228600">
              <a:buFont typeface="+mj-lt"/>
              <a:buAutoNum type="arabicPeriod" startAt="2"/>
            </a:pP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 assessed the funding needs to expand</a:t>
            </a:r>
            <a:r>
              <a:rPr lang="en-US" baseline="0" dirty="0" smtClean="0"/>
              <a:t> services to meet 20% of the theoretical and depending on whether the lowest best cost per trip was used or the average cost was used an additional $8.5 million to $16.1 million would be needed over and above the previous slide showing that just to maintain services $29.5 million to $32.7 million will be needed to continue services. </a:t>
            </a:r>
          </a:p>
          <a:p>
            <a:r>
              <a:rPr lang="en-US" baseline="0" dirty="0" smtClean="0"/>
              <a:t>So the total to maintain and expand services is somewhere between $38 million and $49 million for annual expenditures.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44</a:t>
            </a:fld>
            <a:endParaRPr lang="en-US"/>
          </a:p>
        </p:txBody>
      </p:sp>
    </p:spTree>
    <p:extLst>
      <p:ext uri="{BB962C8B-B14F-4D97-AF65-F5344CB8AC3E}">
        <p14:creationId xmlns:p14="http://schemas.microsoft.com/office/powerpoint/2010/main" xmlns="" val="9527702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expand and meet 20% of the theoretical</a:t>
            </a:r>
            <a:r>
              <a:rPr lang="en-US" baseline="0" dirty="0" smtClean="0"/>
              <a:t> need it will require between $38 million and $49 million annually depending on whether the estimate is based on the best costs of current services or the average cost of all current services.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became clear that the monies that</a:t>
            </a:r>
            <a:r>
              <a:rPr lang="en-US" baseline="0" dirty="0" smtClean="0"/>
              <a:t> were required in the framework of the constitutional limits of Maine that finding and allocating additional monies was problematic so the focus of the remainder of the presentation is on a variety of recommendations beyond finding more funds for transit.</a:t>
            </a:r>
            <a:r>
              <a:rPr lang="en-US" dirty="0" smtClean="0"/>
              <a:t> </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section answers the question – </a:t>
            </a:r>
            <a:r>
              <a:rPr lang="en-US" baseline="0" smtClean="0"/>
              <a:t>h</a:t>
            </a:r>
            <a:r>
              <a:rPr lang="en-US" smtClean="0"/>
              <a:t>ow well is our </a:t>
            </a:r>
            <a:r>
              <a:rPr lang="en-US" dirty="0" smtClean="0"/>
              <a:t>demonstration of 30 years functioning?</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 states were selected on a variety of factors not the least of which – do they have snow?  The seven states are shown on</a:t>
            </a:r>
            <a:r>
              <a:rPr lang="en-US" baseline="0" dirty="0" smtClean="0"/>
              <a:t> this slide.</a:t>
            </a:r>
            <a:endParaRPr lang="en-US" dirty="0"/>
          </a:p>
        </p:txBody>
      </p:sp>
      <p:sp>
        <p:nvSpPr>
          <p:cNvPr id="4" name="Slide Number Placeholder 3"/>
          <p:cNvSpPr>
            <a:spLocks noGrp="1"/>
          </p:cNvSpPr>
          <p:nvPr>
            <p:ph type="sldNum" sz="quarter" idx="10"/>
          </p:nvPr>
        </p:nvSpPr>
        <p:spPr/>
        <p:txBody>
          <a:bodyPr/>
          <a:lstStyle/>
          <a:p>
            <a:fld id="{2747F53A-040F-4883-B6B4-0E5545084E4F}" type="slidenum">
              <a:rPr lang="en-US" smtClean="0"/>
              <a:pPr/>
              <a:t>48</a:t>
            </a:fld>
            <a:endParaRPr lang="en-US"/>
          </a:p>
        </p:txBody>
      </p:sp>
    </p:spTree>
    <p:extLst>
      <p:ext uri="{BB962C8B-B14F-4D97-AF65-F5344CB8AC3E}">
        <p14:creationId xmlns:p14="http://schemas.microsoft.com/office/powerpoint/2010/main" xmlns="" val="5156972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is for 5311 rural only.  Service</a:t>
            </a:r>
            <a:r>
              <a:rPr lang="en-US" baseline="0" dirty="0" smtClean="0"/>
              <a:t> type is d</a:t>
            </a:r>
            <a:r>
              <a:rPr lang="en-US" dirty="0" smtClean="0"/>
              <a:t>eviated fixed</a:t>
            </a:r>
            <a:r>
              <a:rPr lang="en-US" baseline="0" dirty="0" smtClean="0"/>
              <a:t> route,</a:t>
            </a:r>
            <a:r>
              <a:rPr lang="en-US" dirty="0" smtClean="0"/>
              <a:t> fixed route AND demand response.   As you can see Maine is in the lower area for cost recovery from the farebox. </a:t>
            </a:r>
            <a:endParaRPr lang="en-US" dirty="0"/>
          </a:p>
        </p:txBody>
      </p:sp>
      <p:sp>
        <p:nvSpPr>
          <p:cNvPr id="4" name="Slide Number Placeholder 3"/>
          <p:cNvSpPr>
            <a:spLocks noGrp="1"/>
          </p:cNvSpPr>
          <p:nvPr>
            <p:ph type="sldNum" sz="quarter" idx="10"/>
          </p:nvPr>
        </p:nvSpPr>
        <p:spPr/>
        <p:txBody>
          <a:bodyPr/>
          <a:lstStyle/>
          <a:p>
            <a:fld id="{2747F53A-040F-4883-B6B4-0E5545084E4F}" type="slidenum">
              <a:rPr lang="en-US" smtClean="0"/>
              <a:pPr/>
              <a:t>49</a:t>
            </a:fld>
            <a:endParaRPr lang="en-US"/>
          </a:p>
        </p:txBody>
      </p:sp>
    </p:spTree>
    <p:extLst>
      <p:ext uri="{BB962C8B-B14F-4D97-AF65-F5344CB8AC3E}">
        <p14:creationId xmlns:p14="http://schemas.microsoft.com/office/powerpoint/2010/main" xmlns="" val="2891996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again this chart is for rural 5311 non-sponsored trips public</a:t>
            </a:r>
            <a:r>
              <a:rPr lang="en-US" baseline="0" dirty="0" smtClean="0"/>
              <a:t> trips</a:t>
            </a:r>
            <a:r>
              <a:rPr lang="en-US" dirty="0" smtClean="0"/>
              <a:t>…. The</a:t>
            </a:r>
            <a:r>
              <a:rPr lang="en-US" baseline="0" dirty="0" smtClean="0"/>
              <a:t> data is for c</a:t>
            </a:r>
            <a:r>
              <a:rPr lang="en-US" dirty="0" smtClean="0"/>
              <a:t>ombined fixed route and deviated fixed route.   Here we see Maine is on the high side</a:t>
            </a:r>
            <a:r>
              <a:rPr lang="en-US" baseline="0" dirty="0" smtClean="0"/>
              <a:t> of operating expense per mile and is exceeded only by New Hampshire in the peer group.</a:t>
            </a:r>
            <a:r>
              <a:rPr lang="en-US" dirty="0" smtClean="0"/>
              <a:t> </a:t>
            </a:r>
            <a:endParaRPr lang="en-US" dirty="0"/>
          </a:p>
        </p:txBody>
      </p:sp>
      <p:sp>
        <p:nvSpPr>
          <p:cNvPr id="4" name="Slide Number Placeholder 3"/>
          <p:cNvSpPr>
            <a:spLocks noGrp="1"/>
          </p:cNvSpPr>
          <p:nvPr>
            <p:ph type="sldNum" sz="quarter" idx="10"/>
          </p:nvPr>
        </p:nvSpPr>
        <p:spPr/>
        <p:txBody>
          <a:bodyPr/>
          <a:lstStyle/>
          <a:p>
            <a:fld id="{2747F53A-040F-4883-B6B4-0E5545084E4F}" type="slidenum">
              <a:rPr lang="en-US" smtClean="0"/>
              <a:pPr/>
              <a:t>50</a:t>
            </a:fld>
            <a:endParaRPr lang="en-US"/>
          </a:p>
        </p:txBody>
      </p:sp>
    </p:spTree>
    <p:extLst>
      <p:ext uri="{BB962C8B-B14F-4D97-AF65-F5344CB8AC3E}">
        <p14:creationId xmlns:p14="http://schemas.microsoft.com/office/powerpoint/2010/main" xmlns="" val="8845850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is for rural 5311 service and shows that for</a:t>
            </a:r>
            <a:r>
              <a:rPr lang="en-US" baseline="0" dirty="0" smtClean="0"/>
              <a:t> passenger trips per mile of service Maine is in the lower portion of the peer group states.</a:t>
            </a:r>
            <a:endParaRPr lang="en-US" dirty="0"/>
          </a:p>
        </p:txBody>
      </p:sp>
      <p:sp>
        <p:nvSpPr>
          <p:cNvPr id="4" name="Slide Number Placeholder 3"/>
          <p:cNvSpPr>
            <a:spLocks noGrp="1"/>
          </p:cNvSpPr>
          <p:nvPr>
            <p:ph type="sldNum" sz="quarter" idx="10"/>
          </p:nvPr>
        </p:nvSpPr>
        <p:spPr/>
        <p:txBody>
          <a:bodyPr/>
          <a:lstStyle/>
          <a:p>
            <a:fld id="{2747F53A-040F-4883-B6B4-0E5545084E4F}" type="slidenum">
              <a:rPr lang="en-US" smtClean="0"/>
              <a:pPr/>
              <a:t>51</a:t>
            </a:fld>
            <a:endParaRPr lang="en-US"/>
          </a:p>
        </p:txBody>
      </p:sp>
    </p:spTree>
    <p:extLst>
      <p:ext uri="{BB962C8B-B14F-4D97-AF65-F5344CB8AC3E}">
        <p14:creationId xmlns:p14="http://schemas.microsoft.com/office/powerpoint/2010/main" xmlns="" val="40670270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measure in transit is the passenger trips per hour of service.  Once again Maine</a:t>
            </a:r>
            <a:r>
              <a:rPr lang="en-US" baseline="0" dirty="0" smtClean="0"/>
              <a:t> is in the lower portion of the passenger trips per hour for fixed route trips.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52</a:t>
            </a:fld>
            <a:endParaRPr lang="en-US"/>
          </a:p>
        </p:txBody>
      </p:sp>
    </p:spTree>
    <p:extLst>
      <p:ext uri="{BB962C8B-B14F-4D97-AF65-F5344CB8AC3E}">
        <p14:creationId xmlns:p14="http://schemas.microsoft.com/office/powerpoint/2010/main" xmlns="" val="9850542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says it all and it appears from a review of the data from peer states</a:t>
            </a:r>
            <a:r>
              <a:rPr lang="en-US" baseline="0" dirty="0" smtClean="0"/>
              <a:t> that there is room for improvement.</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begin</a:t>
            </a:r>
            <a:r>
              <a:rPr lang="en-US" baseline="0" dirty="0" smtClean="0"/>
              <a:t> with the project overview and existing conditions.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9</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key component of the strategic plan was assessing public opinion about transit.  Two surveys were conducted.  At statewide public opinion telephone survey and a survey of transit riders in Maine.</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of the telephone survey are shown on the next few slides.  People agree that public</a:t>
            </a:r>
            <a:r>
              <a:rPr lang="en-US" baseline="0" dirty="0" smtClean="0"/>
              <a:t> transit is a necessary public service.</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55</a:t>
            </a:fld>
            <a:endParaRPr lang="en-US"/>
          </a:p>
        </p:txBody>
      </p:sp>
    </p:spTree>
    <p:extLst>
      <p:ext uri="{BB962C8B-B14F-4D97-AF65-F5344CB8AC3E}">
        <p14:creationId xmlns:p14="http://schemas.microsoft.com/office/powerpoint/2010/main" xmlns="" val="9043732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agree that bus service is good for the local economy.</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56</a:t>
            </a:fld>
            <a:endParaRPr lang="en-US"/>
          </a:p>
        </p:txBody>
      </p:sp>
    </p:spTree>
    <p:extLst>
      <p:ext uri="{BB962C8B-B14F-4D97-AF65-F5344CB8AC3E}">
        <p14:creationId xmlns:p14="http://schemas.microsoft.com/office/powerpoint/2010/main" xmlns="" val="16902101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large majority agree that buses should be an option for all and not just</a:t>
            </a:r>
            <a:r>
              <a:rPr lang="en-US" baseline="0" dirty="0" smtClean="0"/>
              <a:t> for persons who are elderly or persons that are disabled.</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57</a:t>
            </a:fld>
            <a:endParaRPr lang="en-US"/>
          </a:p>
        </p:txBody>
      </p:sp>
    </p:spTree>
    <p:extLst>
      <p:ext uri="{BB962C8B-B14F-4D97-AF65-F5344CB8AC3E}">
        <p14:creationId xmlns:p14="http://schemas.microsoft.com/office/powerpoint/2010/main" xmlns="" val="2195466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tax increases to fund transit were not supported other sources like a dedicated</a:t>
            </a:r>
            <a:r>
              <a:rPr lang="en-US" baseline="0" dirty="0" smtClean="0"/>
              <a:t> lottery were considered a good way to fund public transit.</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58</a:t>
            </a:fld>
            <a:endParaRPr lang="en-US"/>
          </a:p>
        </p:txBody>
      </p:sp>
    </p:spTree>
    <p:extLst>
      <p:ext uri="{BB962C8B-B14F-4D97-AF65-F5344CB8AC3E}">
        <p14:creationId xmlns:p14="http://schemas.microsoft.com/office/powerpoint/2010/main" xmlns="" val="42888584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major conclusions</a:t>
            </a:r>
            <a:r>
              <a:rPr lang="en-US" baseline="0" dirty="0" smtClean="0"/>
              <a:t> from the telephone survey and while encouraging they do represent a challenge when it comes to finding additional funding support for public transit.</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59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5029200"/>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Passengers on public transportation in Maine had substantially lower incomes and were older than the general population of the state</a:t>
            </a:r>
            <a:r>
              <a:rPr lang="en-US" dirty="0" smtClean="0"/>
              <a:t>.  (With more than two-thirds of all riders having household incomes of less than $25,000, the cost of a fare to ride public transportation is a factor to consider when designing public transportation services.)</a:t>
            </a:r>
            <a:endParaRPr lang="en-US" dirty="0"/>
          </a:p>
          <a:p>
            <a:pPr lvl="0"/>
            <a:endParaRPr lang="en-US" dirty="0"/>
          </a:p>
          <a:p>
            <a:pPr lvl="0"/>
            <a:r>
              <a:rPr lang="en-US" dirty="0" smtClean="0"/>
              <a:t>Public </a:t>
            </a:r>
            <a:r>
              <a:rPr lang="en-US" dirty="0"/>
              <a:t>transportation riders in Maine rode transit primarily to go to or from work, shopping, or medical appointments, and significantly less so for visiting family and friends, school, recreational activities, or running errands</a:t>
            </a:r>
            <a:r>
              <a:rPr lang="en-US" dirty="0" smtClean="0"/>
              <a:t>.</a:t>
            </a:r>
          </a:p>
          <a:p>
            <a:pPr lvl="0"/>
            <a:endParaRPr lang="en-US" dirty="0"/>
          </a:p>
          <a:p>
            <a:pPr lvl="0"/>
            <a:r>
              <a:rPr lang="en-US" dirty="0"/>
              <a:t>People taking public transportation in rural Maine were more likely to be going to or from shopping or medical appointments; 45% of people in urban areas were going to or from work.</a:t>
            </a:r>
          </a:p>
          <a:p>
            <a:pPr lvl="0"/>
            <a:endParaRPr lang="en-US" dirty="0" smtClean="0"/>
          </a:p>
          <a:p>
            <a:pPr lvl="0"/>
            <a:r>
              <a:rPr lang="en-US" dirty="0" smtClean="0"/>
              <a:t>Passengers </a:t>
            </a:r>
            <a:r>
              <a:rPr lang="en-US" dirty="0"/>
              <a:t>on public transportation in Maine were very satisfied with the service they received, and most would recommend its use to family and friends.</a:t>
            </a:r>
          </a:p>
          <a:p>
            <a:pPr lvl="0"/>
            <a:endParaRPr lang="en-US" dirty="0"/>
          </a:p>
          <a:p>
            <a:endParaRPr lang="en-US" dirty="0"/>
          </a:p>
        </p:txBody>
      </p:sp>
      <p:sp>
        <p:nvSpPr>
          <p:cNvPr id="4" name="Slide Number Placeholder 3"/>
          <p:cNvSpPr>
            <a:spLocks noGrp="1"/>
          </p:cNvSpPr>
          <p:nvPr>
            <p:ph type="sldNum" sz="quarter" idx="10"/>
          </p:nvPr>
        </p:nvSpPr>
        <p:spPr/>
        <p:txBody>
          <a:bodyPr/>
          <a:lstStyle/>
          <a:p>
            <a:pPr>
              <a:defRPr/>
            </a:pPr>
            <a:fld id="{F1B05DDA-4A71-43CA-97C0-690D47E12860}" type="slidenum">
              <a:rPr lang="en-US" smtClean="0">
                <a:solidFill>
                  <a:prstClr val="black"/>
                </a:solidFill>
              </a:rPr>
              <a:pPr>
                <a:defRPr/>
              </a:pPr>
              <a:t>60</a:t>
            </a:fld>
            <a:endParaRPr lang="en-US">
              <a:solidFill>
                <a:prstClr val="black"/>
              </a:solidFill>
            </a:endParaRPr>
          </a:p>
        </p:txBody>
      </p:sp>
    </p:spTree>
    <p:extLst>
      <p:ext uri="{BB962C8B-B14F-4D97-AF65-F5344CB8AC3E}">
        <p14:creationId xmlns:p14="http://schemas.microsoft.com/office/powerpoint/2010/main" xmlns="" val="20449632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next series of slides concerns the specific</a:t>
            </a:r>
            <a:r>
              <a:rPr lang="en-US" baseline="0" dirty="0" smtClean="0"/>
              <a:t> recommendations for improving public transit in Maine.</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61</a:t>
            </a:fld>
            <a:endParaRPr lang="en-US"/>
          </a:p>
        </p:txBody>
      </p:sp>
    </p:spTree>
    <p:extLst>
      <p:ext uri="{BB962C8B-B14F-4D97-AF65-F5344CB8AC3E}">
        <p14:creationId xmlns:p14="http://schemas.microsoft.com/office/powerpoint/2010/main" xmlns="" val="14787661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mission for the entire plan comes from the departments</a:t>
            </a:r>
            <a:r>
              <a:rPr lang="en-US" baseline="0" dirty="0" smtClean="0"/>
              <a:t> overall strategic plan which says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 responsibly provide our customers with the safest and most reliable transportation system possible given available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Operative words…given available resources. </a:t>
            </a:r>
          </a:p>
          <a:p>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62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specific objectives, strategies, and recommendations regarding public transportation developed during the </a:t>
            </a:r>
            <a:r>
              <a:rPr lang="en-US" sz="1200" i="1" kern="1200" dirty="0" smtClean="0">
                <a:solidFill>
                  <a:schemeClr val="tx1"/>
                </a:solidFill>
                <a:effectLst/>
                <a:latin typeface="+mn-lt"/>
                <a:ea typeface="+mn-ea"/>
                <a:cs typeface="+mn-cs"/>
              </a:rPr>
              <a:t>Maine Strategic Transit Plan 2025</a:t>
            </a:r>
            <a:r>
              <a:rPr lang="en-US" sz="1200" kern="1200" dirty="0" smtClean="0">
                <a:solidFill>
                  <a:schemeClr val="tx1"/>
                </a:solidFill>
                <a:effectLst/>
                <a:latin typeface="+mn-lt"/>
                <a:ea typeface="+mn-ea"/>
                <a:cs typeface="+mn-cs"/>
              </a:rPr>
              <a:t> process align with and complement </a:t>
            </a:r>
            <a:r>
              <a:rPr lang="en-US" sz="1200" i="1" kern="1200" dirty="0" smtClean="0">
                <a:solidFill>
                  <a:schemeClr val="tx1"/>
                </a:solidFill>
                <a:effectLst/>
                <a:latin typeface="+mn-lt"/>
                <a:ea typeface="+mn-ea"/>
                <a:cs typeface="+mn-cs"/>
              </a:rPr>
              <a:t>Strategic Plan 2012 </a:t>
            </a:r>
            <a:r>
              <a:rPr lang="en-US" sz="1200" kern="1200" dirty="0" smtClean="0">
                <a:solidFill>
                  <a:schemeClr val="tx1"/>
                </a:solidFill>
                <a:effectLst/>
                <a:latin typeface="+mn-lt"/>
                <a:ea typeface="+mn-ea"/>
                <a:cs typeface="+mn-cs"/>
              </a:rPr>
              <a:t>goals.  The goals of the department which are the adopted goals of the</a:t>
            </a:r>
            <a:r>
              <a:rPr lang="en-US" sz="1200" kern="1200" baseline="0" dirty="0" smtClean="0">
                <a:solidFill>
                  <a:schemeClr val="tx1"/>
                </a:solidFill>
                <a:effectLst/>
                <a:latin typeface="+mn-lt"/>
                <a:ea typeface="+mn-ea"/>
                <a:cs typeface="+mn-cs"/>
              </a:rPr>
              <a:t> Strategic Transit Plan</a:t>
            </a:r>
            <a:r>
              <a:rPr lang="en-US" sz="1200" kern="1200" dirty="0" smtClean="0">
                <a:solidFill>
                  <a:schemeClr val="tx1"/>
                </a:solidFill>
                <a:effectLst/>
                <a:latin typeface="+mn-lt"/>
                <a:ea typeface="+mn-ea"/>
                <a:cs typeface="+mn-cs"/>
              </a:rPr>
              <a:t> are:</a:t>
            </a:r>
          </a:p>
          <a:p>
            <a:endParaRPr lang="en-US" sz="1200" kern="1200" dirty="0" smtClean="0">
              <a:solidFill>
                <a:schemeClr val="tx1"/>
              </a:solidFill>
              <a:effectLst/>
              <a:latin typeface="+mn-lt"/>
              <a:ea typeface="+mn-ea"/>
              <a:cs typeface="+mn-cs"/>
            </a:endParaRPr>
          </a:p>
          <a:p>
            <a:pPr marL="228600" lvl="0" indent="-228600">
              <a:buAutoNum type="arabicPeriod"/>
            </a:pPr>
            <a:r>
              <a:rPr lang="en-US" sz="1200" b="1" kern="1200" dirty="0" smtClean="0">
                <a:solidFill>
                  <a:schemeClr val="tx1"/>
                </a:solidFill>
                <a:effectLst/>
                <a:latin typeface="+mn-lt"/>
                <a:ea typeface="+mn-ea"/>
                <a:cs typeface="+mn-cs"/>
              </a:rPr>
              <a:t>Manage the Existing System.</a:t>
            </a:r>
            <a:r>
              <a:rPr lang="en-US" sz="1200" kern="1200" dirty="0" smtClean="0">
                <a:solidFill>
                  <a:schemeClr val="tx1"/>
                </a:solidFill>
                <a:effectLst/>
                <a:latin typeface="+mn-lt"/>
                <a:ea typeface="+mn-ea"/>
                <a:cs typeface="+mn-cs"/>
              </a:rPr>
              <a:t>  Effectively manage Maine’s existing transportation system for safety and effectiveness within reliable funding levels.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2. Support Economic Opportunity.</a:t>
            </a:r>
            <a:r>
              <a:rPr lang="en-US" sz="1200" kern="1200" dirty="0" smtClean="0">
                <a:solidFill>
                  <a:schemeClr val="tx1"/>
                </a:solidFill>
                <a:effectLst/>
                <a:latin typeface="+mn-lt"/>
                <a:ea typeface="+mn-ea"/>
                <a:cs typeface="+mn-cs"/>
              </a:rPr>
              <a:t>  Wisely invest available resources to support economic opportunity for our customers.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3</a:t>
            </a:r>
            <a:r>
              <a:rPr lang="en-US" sz="1200" b="1" kern="1200" dirty="0" smtClean="0">
                <a:solidFill>
                  <a:srgbClr val="FF0000"/>
                </a:solidFill>
                <a:effectLst/>
                <a:latin typeface="+mn-lt"/>
                <a:ea typeface="+mn-ea"/>
                <a:cs typeface="+mn-cs"/>
              </a:rPr>
              <a:t>. Build Trust</a:t>
            </a:r>
            <a:r>
              <a:rPr lang="en-US" sz="1200" b="0" kern="1200" dirty="0" smtClean="0">
                <a:solidFill>
                  <a:srgbClr val="FF0000"/>
                </a:solidFill>
                <a:effectLst/>
                <a:latin typeface="+mn-lt"/>
                <a:ea typeface="+mn-ea"/>
                <a:cs typeface="+mn-cs"/>
              </a:rPr>
              <a:t>.  Demonstrate </a:t>
            </a:r>
            <a:r>
              <a:rPr lang="en-US" sz="1200" kern="1200" dirty="0" smtClean="0">
                <a:solidFill>
                  <a:schemeClr val="tx1"/>
                </a:solidFill>
                <a:effectLst/>
                <a:latin typeface="+mn-lt"/>
                <a:ea typeface="+mn-ea"/>
                <a:cs typeface="+mn-cs"/>
              </a:rPr>
              <a:t>our core values of integrity, competence, and service, both individually and organizationally.</a:t>
            </a:r>
          </a:p>
          <a:p>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63</a:t>
            </a:fld>
            <a:endParaRPr lang="en-US"/>
          </a:p>
        </p:txBody>
      </p:sp>
    </p:spTree>
    <p:extLst>
      <p:ext uri="{BB962C8B-B14F-4D97-AF65-F5344CB8AC3E}">
        <p14:creationId xmlns:p14="http://schemas.microsoft.com/office/powerpoint/2010/main" xmlns="" val="292493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elements of</a:t>
            </a:r>
            <a:r>
              <a:rPr lang="en-US" baseline="0" dirty="0" smtClean="0"/>
              <a:t> the plan were mandated by the Maine Legislature and some were mandated by elements of the current Federal legislation for transit and highways called MAP 21.  Those mandates primarily deal with measuring performance and managing assets owned or funded by the state.</a:t>
            </a:r>
          </a:p>
          <a:p>
            <a:endParaRPr lang="en-US" baseline="0" dirty="0" smtClean="0"/>
          </a:p>
          <a:p>
            <a:r>
              <a:rPr lang="en-US" baseline="0" dirty="0" smtClean="0"/>
              <a:t>But the overall goal of the plan was to provide recommendations and a roadmap on how to improve the service to the end user – the person who rides the bus or van – the customer.</a:t>
            </a:r>
            <a:endParaRPr lang="en-US" dirty="0"/>
          </a:p>
        </p:txBody>
      </p:sp>
      <p:sp>
        <p:nvSpPr>
          <p:cNvPr id="4" name="Slide Number Placeholder 3"/>
          <p:cNvSpPr>
            <a:spLocks noGrp="1"/>
          </p:cNvSpPr>
          <p:nvPr>
            <p:ph type="sldNum" sz="quarter" idx="10"/>
          </p:nvPr>
        </p:nvSpPr>
        <p:spPr/>
        <p:txBody>
          <a:bodyPr/>
          <a:lstStyle/>
          <a:p>
            <a:pPr>
              <a:defRPr/>
            </a:pPr>
            <a:fld id="{F1B05DDA-4A71-43CA-97C0-690D47E12860}" type="slidenum">
              <a:rPr lang="en-US" smtClean="0"/>
              <a:pPr>
                <a:defRPr/>
              </a:pPr>
              <a:t>10</a:t>
            </a:fld>
            <a:endParaRPr lang="en-US" dirty="0"/>
          </a:p>
        </p:txBody>
      </p:sp>
    </p:spTree>
    <p:extLst>
      <p:ext uri="{BB962C8B-B14F-4D97-AF65-F5344CB8AC3E}">
        <p14:creationId xmlns:p14="http://schemas.microsoft.com/office/powerpoint/2010/main" xmlns="" val="40895330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specific recommendations that are part of the plan</a:t>
            </a:r>
            <a:r>
              <a:rPr lang="en-US" baseline="0" dirty="0" smtClean="0"/>
              <a:t>.  Importantly all the recommendations and any changes must be incorporated in the Federally mandated State Management Plan for transit which sets out the specific duties and responsibilities of the department and the sub-grantees.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64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there</a:t>
            </a:r>
            <a:r>
              <a:rPr lang="en-US" baseline="0" dirty="0" smtClean="0"/>
              <a:t> is a series of recommendations a theme should be noted throughout and that is that demand and population density are significant factors when designing and funding services.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65</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Goal 2: Support Economic Opportunity the</a:t>
            </a:r>
            <a:r>
              <a:rPr lang="en-US" baseline="0" dirty="0" smtClean="0"/>
              <a:t> plan emphasizes the mix of services needed including volunteers to have a viable transit service that boosts the economic vitality of an area and makes it a better place to live and do business.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66</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Importantly</a:t>
            </a:r>
            <a:r>
              <a:rPr lang="en-US" baseline="0" dirty="0" smtClean="0"/>
              <a:t> as part of the effort to wisely invest available resources to support economic opportunity for our customers we are looking at ways to incentivize and encourage more local and private support of transit.  The L.L. Bean company provides significant support for some of the summer services and this concept is one that deserves further discovery on how more private support of transit can be gained.</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67</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Trust is the first requirement</a:t>
            </a:r>
            <a:r>
              <a:rPr lang="en-US" baseline="0" dirty="0" smtClean="0"/>
              <a:t> for any activity and the Department is establishing a public transit advisory committee to insure that all the possible recommendations are fully vetted by stakeholders and users of the services to help insure success.  We recognize that part of that effort is educating and providing outreach so more people understand the availability of public transit.</a:t>
            </a:r>
          </a:p>
          <a:p>
            <a:r>
              <a:rPr lang="en-US" baseline="0" dirty="0" smtClean="0"/>
              <a:t>Lastly the recommendation to invigorate legislation concerning Regional Transportation Corporations has to do with making sure the activities funded by the Department are fully linked to those governmental and elected bodies where the service operates.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68</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next steps</a:t>
            </a:r>
            <a:r>
              <a:rPr lang="en-US" baseline="0" dirty="0" smtClean="0"/>
              <a:t> are wide and varied but we anticipate phasing in the key recommendations over the next 24 months.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69</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near the conclusion of my presentation I feel</a:t>
            </a:r>
            <a:r>
              <a:rPr lang="en-US" baseline="0" dirty="0" smtClean="0"/>
              <a:t> it is important to summarize what the central problem facing the Department is.  The central problem facing the department when it comes to public transit and other activities is c</a:t>
            </a:r>
            <a:r>
              <a:rPr lang="en-US" dirty="0" smtClean="0"/>
              <a:t>urrent and projected demand (especially for elderly persons) exceeds supply and the</a:t>
            </a:r>
            <a:r>
              <a:rPr lang="en-US" baseline="0" dirty="0" smtClean="0"/>
              <a:t> demand will continue to grow in future years.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70</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the Department addresses</a:t>
            </a:r>
            <a:r>
              <a:rPr lang="en-US" baseline="0" dirty="0" smtClean="0"/>
              <a:t> the central problem of demand exceeding supply will be require a multi-faceted approach.  As an overview I offer the following:</a:t>
            </a:r>
          </a:p>
          <a:p>
            <a:endParaRPr lang="en-US" baseline="0" dirty="0" smtClean="0"/>
          </a:p>
          <a:p>
            <a:r>
              <a:rPr lang="en-US" dirty="0" smtClean="0"/>
              <a:t>Market Size Reduction:  While the services are required</a:t>
            </a:r>
            <a:r>
              <a:rPr lang="en-US" baseline="0" dirty="0" smtClean="0"/>
              <a:t> to be open to the general public –services can be designed that maximize participation by certain groups or areas of people which effectively reduces the eligibility for the service.  </a:t>
            </a:r>
          </a:p>
          <a:p>
            <a:r>
              <a:rPr lang="en-US" baseline="0" dirty="0" smtClean="0"/>
              <a:t>Price increases can occur both through increasing the fare and decreasing the frequency or availability of the product similar to what manufacturers are doing now with making the volume of a package smaller yet charging the same price.  </a:t>
            </a:r>
          </a:p>
          <a:p>
            <a:endParaRPr lang="en-US" baseline="0" dirty="0" smtClean="0"/>
          </a:p>
          <a:p>
            <a:r>
              <a:rPr lang="en-US" baseline="0" dirty="0" smtClean="0"/>
              <a:t>Our emphasis will be on product changes in service design, customer services and marketing.  </a:t>
            </a:r>
          </a:p>
          <a:p>
            <a:endParaRPr lang="en-US" baseline="0" dirty="0" smtClean="0"/>
          </a:p>
          <a:p>
            <a:r>
              <a:rPr lang="en-US" baseline="0" dirty="0" smtClean="0"/>
              <a:t>Increasing the supply is typically done in the public sector by increasing the funding but we realize the difficulty of that so our emphasis will be on efficiency increases and cost reductions through technical support and increased monitoring of the services.</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71</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a:t>
            </a:r>
            <a:r>
              <a:rPr lang="en-US" baseline="0" dirty="0" smtClean="0"/>
              <a:t> Department will focus on efficiency and effectiveness of the current and future services we have come to realize certain realities.  Increasing the services to meet the 20% goal will require additional funding and that funding is difficult to develop so at this time we are conducting more detailed analysis of the services the Department funds and this analysis will culminate in service plans for each region and improved service the areas with high demand and need.</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72</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and</a:t>
            </a:r>
            <a:r>
              <a:rPr lang="en-US" baseline="0" dirty="0" smtClean="0"/>
              <a:t> if you have questions or comments I will be happy to hear them now.  If you think of additional comments or questions after our discussion please email or call me.  My address and contact information is on the inside cover of the </a:t>
            </a:r>
            <a:r>
              <a:rPr lang="en-US" baseline="0" smtClean="0"/>
              <a:t>executive summary.</a:t>
            </a:r>
            <a:endParaRPr lang="en-US" baseline="0" dirty="0" smtClean="0"/>
          </a:p>
          <a:p>
            <a:endParaRPr lang="en-US" baseline="0" dirty="0" smtClean="0"/>
          </a:p>
          <a:p>
            <a:r>
              <a:rPr lang="en-US" baseline="0" dirty="0" smtClean="0"/>
              <a:t>(leave business cards or copies of executive summary)</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74</a:t>
            </a:fld>
            <a:endParaRPr lang="en-US"/>
          </a:p>
        </p:txBody>
      </p:sp>
    </p:spTree>
    <p:extLst>
      <p:ext uri="{BB962C8B-B14F-4D97-AF65-F5344CB8AC3E}">
        <p14:creationId xmlns:p14="http://schemas.microsoft.com/office/powerpoint/2010/main" xmlns="" val="255645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started the plan it quickly became clear that business as usual was not longer possible due to changes in the population of the state and changes in the operating environment. </a:t>
            </a:r>
          </a:p>
          <a:p>
            <a:endParaRPr lang="en-US" dirty="0" smtClean="0"/>
          </a:p>
          <a:p>
            <a:r>
              <a:rPr lang="en-US" dirty="0" smtClean="0"/>
              <a:t>There</a:t>
            </a:r>
            <a:r>
              <a:rPr lang="en-US" baseline="0" dirty="0" smtClean="0"/>
              <a:t> have been many changes and new demands place on the services and it is important that the department respond to those changes with a practical and systematic approach that everyone can understand.</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and one</a:t>
            </a:r>
            <a:r>
              <a:rPr lang="en-US" baseline="0" dirty="0" smtClean="0"/>
              <a:t> of the most important changes in the operating environment is one that everyone is well aware of yet not fully prepared to address and that is the graying of Maine and America as a whole.</a:t>
            </a:r>
          </a:p>
          <a:p>
            <a:endParaRPr lang="en-US" baseline="0" dirty="0" smtClean="0"/>
          </a:p>
          <a:p>
            <a:r>
              <a:rPr lang="en-US" baseline="0" dirty="0" smtClean="0"/>
              <a:t>Older persons are major transit riders and as you will see later they are a large disproportionate segment of the current ridership and will be off into the future.  Public transit is important to older persons because it helps them stay in their own homes and keeps them out of institutions and thereby saves our state and society funds.  Many older people can still cook for themselves and dress themselves but they cannot drive and that is why public transit is so important to older persons.</a:t>
            </a:r>
          </a:p>
          <a:p>
            <a:endParaRPr lang="en-US" baseline="0" dirty="0" smtClean="0"/>
          </a:p>
          <a:p>
            <a:r>
              <a:rPr lang="en-US" baseline="0" dirty="0" smtClean="0"/>
              <a:t>The next slide shows how the numbers of older persons have changed the look of the population pyramid for Maine.</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1950 the population pyramid for the state</a:t>
            </a:r>
            <a:r>
              <a:rPr lang="en-US" baseline="0" dirty="0" smtClean="0"/>
              <a:t> of Maine was what can be described as growing and healthy with a large number of young people.  As we know those young people often referred to as the “Baby Boom” are now aging and by 2025 the population pyramid will look like a fire plug as that large group of people have needs for public transit and other services geared to older persons. </a:t>
            </a:r>
            <a:endParaRPr lang="en-US" dirty="0"/>
          </a:p>
        </p:txBody>
      </p:sp>
      <p:sp>
        <p:nvSpPr>
          <p:cNvPr id="4" name="Slide Number Placeholder 3"/>
          <p:cNvSpPr>
            <a:spLocks noGrp="1"/>
          </p:cNvSpPr>
          <p:nvPr>
            <p:ph type="sldNum" sz="quarter" idx="10"/>
          </p:nvPr>
        </p:nvSpPr>
        <p:spPr/>
        <p:txBody>
          <a:bodyPr/>
          <a:lstStyle/>
          <a:p>
            <a:fld id="{24B8426C-60B9-48A9-9BD2-94B45CA0F40A}"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defRPr/>
            </a:pPr>
            <a:fld id="{6FAF8B83-4BA6-49B4-8F36-63053C09D420}" type="datetime1">
              <a:rPr lang="en-US" smtClean="0"/>
              <a:pPr>
                <a:defRPr/>
              </a:pPr>
              <a:t>1/27/2016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45EC28FF-C496-46F9-BBF9-ED284488E544}" type="slidenum">
              <a:rPr lang="en-US" smtClean="0"/>
              <a:pPr>
                <a:defRPr/>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pPr>
              <a:defRPr/>
            </a:pPr>
            <a:r>
              <a:rPr lang="en-US" smtClean="0"/>
              <a:t>Peter Schauer Associates                   peter@peterschauer.com</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D984945-8019-40BA-9F36-FCBA38008FB1}" type="datetime1">
              <a:rPr lang="en-US" smtClean="0"/>
              <a:pPr>
                <a:defRPr/>
              </a:pPr>
              <a:t>1/27/2016</a:t>
            </a:fld>
            <a:endParaRPr lang="en-US"/>
          </a:p>
        </p:txBody>
      </p:sp>
      <p:sp>
        <p:nvSpPr>
          <p:cNvPr id="5" name="Footer Placeholder 4"/>
          <p:cNvSpPr>
            <a:spLocks noGrp="1"/>
          </p:cNvSpPr>
          <p:nvPr>
            <p:ph type="ftr" sz="quarter" idx="11"/>
          </p:nvPr>
        </p:nvSpPr>
        <p:spPr/>
        <p:txBody>
          <a:bodyPr/>
          <a:lstStyle>
            <a:extLst/>
          </a:lstStyle>
          <a:p>
            <a:pPr>
              <a:defRPr/>
            </a:pPr>
            <a:r>
              <a:rPr lang="en-US" smtClean="0"/>
              <a:t>Peter Schauer Associates                   peter@peterschauer.com</a:t>
            </a:r>
            <a:endParaRPr lang="en-US"/>
          </a:p>
        </p:txBody>
      </p:sp>
      <p:sp>
        <p:nvSpPr>
          <p:cNvPr id="6" name="Slide Number Placeholder 5"/>
          <p:cNvSpPr>
            <a:spLocks noGrp="1"/>
          </p:cNvSpPr>
          <p:nvPr>
            <p:ph type="sldNum" sz="quarter" idx="12"/>
          </p:nvPr>
        </p:nvSpPr>
        <p:spPr/>
        <p:txBody>
          <a:bodyPr/>
          <a:lstStyle>
            <a:extLst/>
          </a:lstStyle>
          <a:p>
            <a:pPr>
              <a:defRPr/>
            </a:pPr>
            <a:fld id="{10DA28A8-8BB5-4023-8225-A64FFEE2D85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CDE85A08-38E5-467C-8085-14085F81155B}" type="datetime1">
              <a:rPr lang="en-US" smtClean="0"/>
              <a:pPr>
                <a:defRPr/>
              </a:pPr>
              <a:t>1/27/2016</a:t>
            </a:fld>
            <a:endParaRPr lang="en-US"/>
          </a:p>
        </p:txBody>
      </p:sp>
      <p:sp>
        <p:nvSpPr>
          <p:cNvPr id="5" name="Footer Placeholder 4"/>
          <p:cNvSpPr>
            <a:spLocks noGrp="1"/>
          </p:cNvSpPr>
          <p:nvPr>
            <p:ph type="ftr" sz="quarter" idx="11"/>
          </p:nvPr>
        </p:nvSpPr>
        <p:spPr/>
        <p:txBody>
          <a:bodyPr/>
          <a:lstStyle>
            <a:extLst/>
          </a:lstStyle>
          <a:p>
            <a:pPr>
              <a:defRPr/>
            </a:pPr>
            <a:r>
              <a:rPr lang="en-US" smtClean="0"/>
              <a:t>Peter Schauer Associates                   peter@peterschauer.com</a:t>
            </a:r>
            <a:endParaRPr lang="en-US"/>
          </a:p>
        </p:txBody>
      </p:sp>
      <p:sp>
        <p:nvSpPr>
          <p:cNvPr id="6" name="Slide Number Placeholder 5"/>
          <p:cNvSpPr>
            <a:spLocks noGrp="1"/>
          </p:cNvSpPr>
          <p:nvPr>
            <p:ph type="sldNum" sz="quarter" idx="12"/>
          </p:nvPr>
        </p:nvSpPr>
        <p:spPr/>
        <p:txBody>
          <a:bodyPr/>
          <a:lstStyle>
            <a:extLst/>
          </a:lstStyle>
          <a:p>
            <a:pPr>
              <a:defRPr/>
            </a:pPr>
            <a:fld id="{D71EF259-8EC2-45C3-9C02-29E70159B13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50B885D7-2B77-4F35-B500-BE6739205094}" type="datetime1">
              <a:rPr lang="en-US" smtClean="0"/>
              <a:pPr>
                <a:defRPr/>
              </a:pPr>
              <a:t>1/27/2016</a:t>
            </a:fld>
            <a:endParaRPr lang="en-US"/>
          </a:p>
        </p:txBody>
      </p:sp>
      <p:sp>
        <p:nvSpPr>
          <p:cNvPr id="5" name="Footer Placeholder 4"/>
          <p:cNvSpPr>
            <a:spLocks noGrp="1"/>
          </p:cNvSpPr>
          <p:nvPr>
            <p:ph type="ftr" sz="quarter" idx="11"/>
          </p:nvPr>
        </p:nvSpPr>
        <p:spPr/>
        <p:txBody>
          <a:bodyPr/>
          <a:lstStyle>
            <a:extLst/>
          </a:lstStyle>
          <a:p>
            <a:pPr>
              <a:defRPr/>
            </a:pPr>
            <a:r>
              <a:rPr lang="en-US" smtClean="0"/>
              <a:t>Peter Schauer Associates                   peter@peterschauer.com</a:t>
            </a:r>
            <a:endParaRPr lang="en-US"/>
          </a:p>
        </p:txBody>
      </p:sp>
      <p:sp>
        <p:nvSpPr>
          <p:cNvPr id="6" name="Slide Number Placeholder 5"/>
          <p:cNvSpPr>
            <a:spLocks noGrp="1"/>
          </p:cNvSpPr>
          <p:nvPr>
            <p:ph type="sldNum" sz="quarter" idx="12"/>
          </p:nvPr>
        </p:nvSpPr>
        <p:spPr/>
        <p:txBody>
          <a:bodyPr/>
          <a:lstStyle>
            <a:extLst/>
          </a:lstStyle>
          <a:p>
            <a:pPr>
              <a:defRPr/>
            </a:pPr>
            <a:fld id="{99E244D1-AA4F-43AD-B6F8-24BD48EBB0C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defRPr/>
            </a:pPr>
            <a:fld id="{5AAC20CB-2FA1-40D7-A4D8-D7B52A95B952}" type="datetime1">
              <a:rPr lang="en-US" smtClean="0"/>
              <a:pPr>
                <a:defRPr/>
              </a:pPr>
              <a:t>1/27/2016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1B8B1EA1-4D8D-4A31-99AE-F0392B035C5F}" type="slidenum">
              <a:rPr lang="en-US" smtClean="0"/>
              <a:pPr>
                <a:defRPr/>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pPr>
              <a:defRPr/>
            </a:pPr>
            <a:r>
              <a:rPr lang="en-US" smtClean="0"/>
              <a:t>Peter Schauer Associates                   peter@peterschauer.com</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52746A42-8686-42AA-AB40-D8F9B68AA2AB}" type="datetime1">
              <a:rPr lang="en-US" smtClean="0"/>
              <a:pPr>
                <a:defRPr/>
              </a:pPr>
              <a:t>1/27/2016</a:t>
            </a:fld>
            <a:endParaRPr lang="en-US"/>
          </a:p>
        </p:txBody>
      </p:sp>
      <p:sp>
        <p:nvSpPr>
          <p:cNvPr id="6" name="Footer Placeholder 5"/>
          <p:cNvSpPr>
            <a:spLocks noGrp="1"/>
          </p:cNvSpPr>
          <p:nvPr>
            <p:ph type="ftr" sz="quarter" idx="11"/>
          </p:nvPr>
        </p:nvSpPr>
        <p:spPr/>
        <p:txBody>
          <a:bodyPr/>
          <a:lstStyle>
            <a:extLst/>
          </a:lstStyle>
          <a:p>
            <a:pPr>
              <a:defRPr/>
            </a:pPr>
            <a:r>
              <a:rPr lang="en-US" smtClean="0"/>
              <a:t>Peter Schauer Associates                   peter@peterschauer.com</a:t>
            </a:r>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pPr>
              <a:defRPr/>
            </a:pPr>
            <a:fld id="{9FD1B184-8626-4A31-9FE6-EED16EC331FC}" type="slidenum">
              <a:rPr lang="en-US" smtClean="0"/>
              <a:pPr>
                <a:defRPr/>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366AEAB1-E7CF-49FA-B209-27CD023F6923}" type="datetime1">
              <a:rPr lang="en-US" smtClean="0"/>
              <a:pPr>
                <a:defRPr/>
              </a:pPr>
              <a:t>1/27/2016</a:t>
            </a:fld>
            <a:endParaRPr lang="en-US"/>
          </a:p>
        </p:txBody>
      </p:sp>
      <p:sp>
        <p:nvSpPr>
          <p:cNvPr id="8" name="Footer Placeholder 7"/>
          <p:cNvSpPr>
            <a:spLocks noGrp="1"/>
          </p:cNvSpPr>
          <p:nvPr>
            <p:ph type="ftr" sz="quarter" idx="11"/>
          </p:nvPr>
        </p:nvSpPr>
        <p:spPr/>
        <p:txBody>
          <a:bodyPr/>
          <a:lstStyle>
            <a:extLst/>
          </a:lstStyle>
          <a:p>
            <a:pPr>
              <a:defRPr/>
            </a:pPr>
            <a:r>
              <a:rPr lang="en-US" smtClean="0"/>
              <a:t>Peter Schauer Associates                   peter@peterschauer.com</a:t>
            </a:r>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pPr>
              <a:defRPr/>
            </a:pPr>
            <a:fld id="{4F84B4D0-6C77-4243-AE21-DD4BA1FBDB3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0A0EC835-68C8-42CE-B2E6-27EC44257EA5}" type="datetime1">
              <a:rPr lang="en-US" smtClean="0"/>
              <a:pPr>
                <a:defRPr/>
              </a:pPr>
              <a:t>1/27/2016</a:t>
            </a:fld>
            <a:endParaRPr lang="en-US"/>
          </a:p>
        </p:txBody>
      </p:sp>
      <p:sp>
        <p:nvSpPr>
          <p:cNvPr id="4" name="Footer Placeholder 3"/>
          <p:cNvSpPr>
            <a:spLocks noGrp="1"/>
          </p:cNvSpPr>
          <p:nvPr>
            <p:ph type="ftr" sz="quarter" idx="11"/>
          </p:nvPr>
        </p:nvSpPr>
        <p:spPr/>
        <p:txBody>
          <a:bodyPr/>
          <a:lstStyle>
            <a:extLst/>
          </a:lstStyle>
          <a:p>
            <a:pPr>
              <a:defRPr/>
            </a:pPr>
            <a:r>
              <a:rPr lang="en-US" smtClean="0"/>
              <a:t>Peter Schauer Associates                   peter@peterschauer.com</a:t>
            </a:r>
            <a:endParaRPr lang="en-US"/>
          </a:p>
        </p:txBody>
      </p:sp>
      <p:sp>
        <p:nvSpPr>
          <p:cNvPr id="5" name="Slide Number Placeholder 4"/>
          <p:cNvSpPr>
            <a:spLocks noGrp="1"/>
          </p:cNvSpPr>
          <p:nvPr>
            <p:ph type="sldNum" sz="quarter" idx="12"/>
          </p:nvPr>
        </p:nvSpPr>
        <p:spPr/>
        <p:txBody>
          <a:bodyPr/>
          <a:lstStyle>
            <a:extLst/>
          </a:lstStyle>
          <a:p>
            <a:pPr>
              <a:defRPr/>
            </a:pPr>
            <a:fld id="{BE7D9C76-B069-44FC-8788-CE6C8898DEC3}" type="slidenum">
              <a:rPr lang="en-US" smtClean="0"/>
              <a:pPr>
                <a:defRPr/>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96C94172-C1BC-47A2-8BB2-F12799E177CC}" type="datetime1">
              <a:rPr lang="en-US" smtClean="0"/>
              <a:pPr>
                <a:defRPr/>
              </a:pPr>
              <a:t>1/27/2016</a:t>
            </a:fld>
            <a:endParaRPr lang="en-US"/>
          </a:p>
        </p:txBody>
      </p:sp>
      <p:sp>
        <p:nvSpPr>
          <p:cNvPr id="3" name="Footer Placeholder 2"/>
          <p:cNvSpPr>
            <a:spLocks noGrp="1"/>
          </p:cNvSpPr>
          <p:nvPr>
            <p:ph type="ftr" sz="quarter" idx="11"/>
          </p:nvPr>
        </p:nvSpPr>
        <p:spPr/>
        <p:txBody>
          <a:bodyPr/>
          <a:lstStyle>
            <a:extLst/>
          </a:lstStyle>
          <a:p>
            <a:pPr>
              <a:defRPr/>
            </a:pPr>
            <a:r>
              <a:rPr lang="en-US" smtClean="0"/>
              <a:t>Peter Schauer Associates                   peter@peterschauer.com</a:t>
            </a:r>
            <a:endParaRPr lang="en-US"/>
          </a:p>
        </p:txBody>
      </p:sp>
      <p:sp>
        <p:nvSpPr>
          <p:cNvPr id="4" name="Slide Number Placeholder 3"/>
          <p:cNvSpPr>
            <a:spLocks noGrp="1"/>
          </p:cNvSpPr>
          <p:nvPr>
            <p:ph type="sldNum" sz="quarter" idx="12"/>
          </p:nvPr>
        </p:nvSpPr>
        <p:spPr/>
        <p:txBody>
          <a:bodyPr/>
          <a:lstStyle>
            <a:extLst/>
          </a:lstStyle>
          <a:p>
            <a:pPr>
              <a:defRPr/>
            </a:pPr>
            <a:fld id="{77C35ABA-4688-46FC-940E-CEE0F91A522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defRPr/>
            </a:pPr>
            <a:fld id="{AAC4FFE3-8C69-4733-A4BF-5055E563C800}" type="datetime1">
              <a:rPr lang="en-US" smtClean="0"/>
              <a:pPr>
                <a:defRPr/>
              </a:pPr>
              <a:t>1/27/2016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162A164B-E2DF-4675-9853-2971A6856E02}" type="slidenum">
              <a:rPr lang="en-US" smtClean="0"/>
              <a:pPr>
                <a:defRPr/>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pPr>
              <a:defRPr/>
            </a:pPr>
            <a:r>
              <a:rPr lang="en-US" smtClean="0"/>
              <a:t>Peter Schauer Associates                   peter@peterschauer.com</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defRPr/>
            </a:pPr>
            <a:fld id="{B7903B55-E166-47E3-B52F-E90613D65617}" type="datetime1">
              <a:rPr lang="en-US" smtClean="0"/>
              <a:pPr>
                <a:defRPr/>
              </a:pPr>
              <a:t>1/27/2016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713A9C18-EC10-49B1-8B6A-25247035624C}" type="slidenum">
              <a:rPr lang="en-US" smtClean="0"/>
              <a:pPr>
                <a:defRPr/>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pPr>
              <a:defRPr/>
            </a:pPr>
            <a:r>
              <a:rPr lang="en-US" smtClean="0"/>
              <a:t>Peter Schauer Associates                   peter@peterschauer.com</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r>
              <a:rPr lang="en-US" smtClean="0"/>
              <a:t>Peter Schauer Associates                   peter@peterschauer.com</a:t>
            </a: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fld id="{B0149304-8AD8-4F1C-BFE0-A032905D53EF}" type="datetime1">
              <a:rPr lang="en-US" smtClean="0"/>
              <a:pPr>
                <a:defRPr/>
              </a:pPr>
              <a:t>1/27/2016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C3063C0E-5E8D-4B00-ABC9-B1B6CE33BB49}" type="slidenum">
              <a:rPr lang="en-US" smtClean="0"/>
              <a:pPr>
                <a:defRPr/>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alphaonenow.com/story.php?news_id=5059&amp;ei=Dpb3VNzqEsuzogTX2oGgAg&amp;bvm=bv.87611401,d.cGU&amp;psig=AFQjCNGP9lkyhNwqD2aaHL51JPjWZ0pAJg&amp;ust=142559824207291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5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microsoft.com/office/2007/relationships/hdphoto" Target="NUL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Welcome</a:t>
            </a:r>
            <a:endParaRPr lang="en-US" dirty="0"/>
          </a:p>
        </p:txBody>
      </p:sp>
      <p:sp>
        <p:nvSpPr>
          <p:cNvPr id="5" name="Subtitle 4"/>
          <p:cNvSpPr>
            <a:spLocks noGrp="1"/>
          </p:cNvSpPr>
          <p:nvPr>
            <p:ph type="subTitle" idx="1"/>
          </p:nvPr>
        </p:nvSpPr>
        <p:spPr>
          <a:xfrm>
            <a:off x="2133600" y="2819400"/>
            <a:ext cx="6560234" cy="4038600"/>
          </a:xfrm>
        </p:spPr>
        <p:txBody>
          <a:bodyPr/>
          <a:lstStyle/>
          <a:p>
            <a:r>
              <a:rPr lang="en-US" dirty="0" smtClean="0"/>
              <a:t>Maine State Public Transit Advisory Council</a:t>
            </a:r>
          </a:p>
          <a:p>
            <a:endParaRPr lang="en-US" dirty="0" smtClean="0"/>
          </a:p>
          <a:p>
            <a:endParaRPr lang="en-US" dirty="0" smtClean="0"/>
          </a:p>
          <a:p>
            <a:endParaRPr lang="en-US" dirty="0" smtClean="0"/>
          </a:p>
          <a:p>
            <a:r>
              <a:rPr lang="en-US" sz="2800" dirty="0" smtClean="0"/>
              <a:t>January 28, 2016</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186BE2-52DD-4677-BA83-831196642147}" type="slidenum">
              <a:rPr lang="en-US"/>
              <a:pPr>
                <a:defRPr/>
              </a:pPr>
              <a:t>10</a:t>
            </a:fld>
            <a:endParaRPr lang="en-US" dirty="0"/>
          </a:p>
        </p:txBody>
      </p:sp>
      <p:sp>
        <p:nvSpPr>
          <p:cNvPr id="2" name="Title 1"/>
          <p:cNvSpPr>
            <a:spLocks noGrp="1"/>
          </p:cNvSpPr>
          <p:nvPr>
            <p:ph type="title" idx="4294967295"/>
          </p:nvPr>
        </p:nvSpPr>
        <p:spPr>
          <a:xfrm>
            <a:off x="381000" y="-152400"/>
            <a:ext cx="8490096" cy="1143000"/>
          </a:xfrm>
        </p:spPr>
        <p:txBody>
          <a:bodyPr>
            <a:normAutofit fontScale="90000"/>
          </a:bodyPr>
          <a:lstStyle/>
          <a:p>
            <a:pPr marL="54864" indent="0" eaLnBrk="1" fontAlgn="auto" hangingPunct="1">
              <a:spcAft>
                <a:spcPts val="0"/>
              </a:spcAft>
              <a:defRPr/>
            </a:pPr>
            <a:r>
              <a:rPr lang="en-US" sz="4000" dirty="0" smtClean="0">
                <a:effectLst/>
              </a:rPr>
              <a:t>Purpose and Need for Strategic Plan</a:t>
            </a:r>
            <a:endParaRPr lang="en-US" sz="4000" dirty="0">
              <a:solidFill>
                <a:schemeClr val="tx2">
                  <a:tint val="100000"/>
                  <a:shade val="90000"/>
                  <a:satMod val="250000"/>
                  <a:alpha val="100000"/>
                </a:schemeClr>
              </a:solidFill>
              <a:effectLst/>
            </a:endParaRPr>
          </a:p>
        </p:txBody>
      </p:sp>
      <p:sp>
        <p:nvSpPr>
          <p:cNvPr id="3" name="Content Placeholder 2"/>
          <p:cNvSpPr>
            <a:spLocks noGrp="1"/>
          </p:cNvSpPr>
          <p:nvPr>
            <p:ph idx="4294967295"/>
          </p:nvPr>
        </p:nvSpPr>
        <p:spPr>
          <a:xfrm>
            <a:off x="304800" y="1219200"/>
            <a:ext cx="8458200" cy="5486400"/>
          </a:xfrm>
        </p:spPr>
        <p:txBody>
          <a:bodyPr>
            <a:normAutofit/>
          </a:bodyPr>
          <a:lstStyle/>
          <a:p>
            <a:pPr eaLnBrk="1" fontAlgn="auto" hangingPunct="1">
              <a:spcBef>
                <a:spcPts val="0"/>
              </a:spcBef>
              <a:spcAft>
                <a:spcPts val="0"/>
              </a:spcAft>
              <a:buClr>
                <a:schemeClr val="tx1"/>
              </a:buClr>
              <a:buSzPct val="150000"/>
              <a:buFont typeface="Arial" panose="020B0604020202020204" pitchFamily="34" charset="0"/>
              <a:buChar char="•"/>
              <a:defRPr/>
            </a:pPr>
            <a:r>
              <a:rPr lang="en-US" sz="2400" dirty="0" smtClean="0"/>
              <a:t>Prepare a roadmap with recommendations, strategies  and measureable objectives to become better managers of Federal and State funds for improved service to the end user - the customer.</a:t>
            </a:r>
          </a:p>
          <a:p>
            <a:pPr eaLnBrk="1" fontAlgn="auto" hangingPunct="1">
              <a:spcBef>
                <a:spcPts val="0"/>
              </a:spcBef>
              <a:spcAft>
                <a:spcPts val="0"/>
              </a:spcAft>
              <a:buClr>
                <a:schemeClr val="tx1"/>
              </a:buClr>
              <a:buSzPct val="150000"/>
              <a:buFont typeface="Arial" panose="020B0604020202020204" pitchFamily="34" charset="0"/>
              <a:buChar char="•"/>
              <a:defRPr/>
            </a:pPr>
            <a:endParaRPr lang="en-US" sz="2400" dirty="0" smtClean="0"/>
          </a:p>
          <a:p>
            <a:pPr eaLnBrk="1" fontAlgn="auto" hangingPunct="1">
              <a:spcBef>
                <a:spcPts val="0"/>
              </a:spcBef>
              <a:spcAft>
                <a:spcPts val="0"/>
              </a:spcAft>
              <a:buClr>
                <a:schemeClr val="tx1"/>
              </a:buClr>
              <a:buSzPct val="150000"/>
              <a:buFont typeface="Arial" panose="020B0604020202020204" pitchFamily="34" charset="0"/>
              <a:buChar char="•"/>
              <a:defRPr/>
            </a:pPr>
            <a:r>
              <a:rPr lang="en-US" sz="2400" dirty="0" smtClean="0"/>
              <a:t>Mandated Maine Legislative and MAP 21 Performance Measures</a:t>
            </a:r>
          </a:p>
          <a:p>
            <a:pPr eaLnBrk="1" fontAlgn="auto" hangingPunct="1">
              <a:spcBef>
                <a:spcPts val="0"/>
              </a:spcBef>
              <a:spcAft>
                <a:spcPts val="0"/>
              </a:spcAft>
              <a:buClr>
                <a:schemeClr val="tx1"/>
              </a:buClr>
              <a:buSzPct val="150000"/>
              <a:buFont typeface="Arial" panose="020B0604020202020204" pitchFamily="34" charset="0"/>
              <a:buChar char="•"/>
              <a:defRPr/>
            </a:pPr>
            <a:endParaRPr lang="en-US" sz="2400" dirty="0" smtClean="0"/>
          </a:p>
          <a:p>
            <a:pPr eaLnBrk="1" fontAlgn="auto" hangingPunct="1">
              <a:spcBef>
                <a:spcPts val="0"/>
              </a:spcBef>
              <a:spcAft>
                <a:spcPts val="0"/>
              </a:spcAft>
              <a:buClr>
                <a:schemeClr val="tx1"/>
              </a:buClr>
              <a:buSzPct val="150000"/>
              <a:buFont typeface="Arial" panose="020B0604020202020204" pitchFamily="34" charset="0"/>
              <a:buChar char="•"/>
              <a:defRPr/>
            </a:pPr>
            <a:r>
              <a:rPr lang="en-US" sz="2400" dirty="0" smtClean="0"/>
              <a:t>Streamlining of MaineDOT procedures to be in compliance with FTA regulations and more systematic oversight of sub grantee to improve performance.</a:t>
            </a:r>
          </a:p>
          <a:p>
            <a:pPr eaLnBrk="1" fontAlgn="auto" hangingPunct="1">
              <a:spcBef>
                <a:spcPts val="0"/>
              </a:spcBef>
              <a:spcAft>
                <a:spcPts val="0"/>
              </a:spcAft>
              <a:buClr>
                <a:schemeClr val="tx1"/>
              </a:buClr>
              <a:buSzPct val="150000"/>
              <a:buFont typeface="Arial" panose="020B0604020202020204" pitchFamily="34" charset="0"/>
              <a:buChar char="•"/>
              <a:defRPr/>
            </a:pPr>
            <a:endParaRPr lang="en-US" sz="2400" dirty="0" smtClean="0"/>
          </a:p>
          <a:p>
            <a:pPr eaLnBrk="1" fontAlgn="auto" hangingPunct="1">
              <a:spcBef>
                <a:spcPts val="0"/>
              </a:spcBef>
              <a:spcAft>
                <a:spcPts val="0"/>
              </a:spcAft>
              <a:buClr>
                <a:schemeClr val="tx1"/>
              </a:buClr>
              <a:buSzPct val="150000"/>
              <a:buFont typeface="Arial" panose="020B0604020202020204" pitchFamily="34" charset="0"/>
              <a:buChar char="•"/>
              <a:defRPr/>
            </a:pPr>
            <a:r>
              <a:rPr lang="en-US" sz="2400" dirty="0" smtClean="0"/>
              <a:t>Comprehensive inventory and evaluation of what has been unquestioned / unexamined  for over 30 years. </a:t>
            </a:r>
          </a:p>
        </p:txBody>
      </p:sp>
    </p:spTree>
    <p:extLst>
      <p:ext uri="{BB962C8B-B14F-4D97-AF65-F5344CB8AC3E}">
        <p14:creationId xmlns:p14="http://schemas.microsoft.com/office/powerpoint/2010/main" xmlns="" val="2367590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0"/>
            <a:ext cx="8229600" cy="2362200"/>
          </a:xfrm>
        </p:spPr>
        <p:txBody>
          <a:bodyPr>
            <a:normAutofit fontScale="90000"/>
          </a:bodyPr>
          <a:lstStyle/>
          <a:p>
            <a:r>
              <a:rPr lang="en-US" sz="4900" dirty="0" smtClean="0"/>
              <a:t>Business as usual is no longer possible.</a:t>
            </a:r>
            <a:r>
              <a:rPr lang="en-US" dirty="0" smtClean="0"/>
              <a:t/>
            </a:r>
            <a:br>
              <a:rPr lang="en-US" dirty="0" smtClean="0"/>
            </a:br>
            <a:r>
              <a:rPr lang="en-US" dirty="0" smtClean="0"/>
              <a:t/>
            </a:r>
            <a:br>
              <a:rPr lang="en-US" dirty="0" smtClean="0"/>
            </a:br>
            <a:r>
              <a:rPr lang="en-US" dirty="0" smtClean="0"/>
              <a:t>-many changes and new demands</a:t>
            </a:r>
            <a:endParaRPr lang="en-US" dirty="0"/>
          </a:p>
        </p:txBody>
      </p:sp>
      <p:sp>
        <p:nvSpPr>
          <p:cNvPr id="2" name="Slide Number Placeholder 1"/>
          <p:cNvSpPr>
            <a:spLocks noGrp="1"/>
          </p:cNvSpPr>
          <p:nvPr>
            <p:ph type="sldNum" sz="quarter" idx="12"/>
          </p:nvPr>
        </p:nvSpPr>
        <p:spPr/>
        <p:txBody>
          <a:bodyPr/>
          <a:lstStyle/>
          <a:p>
            <a:pPr>
              <a:defRPr/>
            </a:pPr>
            <a:fld id="{77C35ABA-4688-46FC-940E-CEE0F91A5229}"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912363-4294-4960-B659-0E87053FC4BB}" type="slidenum">
              <a:rPr lang="en-US" smtClean="0"/>
              <a:pPr/>
              <a:t>12</a:t>
            </a:fld>
            <a:endParaRPr lang="en-US" dirty="0"/>
          </a:p>
        </p:txBody>
      </p:sp>
      <p:sp>
        <p:nvSpPr>
          <p:cNvPr id="2" name="Title 1"/>
          <p:cNvSpPr>
            <a:spLocks noGrp="1"/>
          </p:cNvSpPr>
          <p:nvPr>
            <p:ph type="title" idx="4294967295"/>
          </p:nvPr>
        </p:nvSpPr>
        <p:spPr>
          <a:xfrm>
            <a:off x="13447" y="-21735"/>
            <a:ext cx="8229600" cy="1143000"/>
          </a:xfrm>
        </p:spPr>
        <p:txBody>
          <a:bodyPr/>
          <a:lstStyle/>
          <a:p>
            <a:r>
              <a:rPr lang="en-US" dirty="0" smtClean="0">
                <a:effectLst/>
              </a:rPr>
              <a:t>Maine’s Changing Population</a:t>
            </a:r>
            <a:endParaRPr lang="en-US" dirty="0">
              <a:effectLst/>
            </a:endParaRPr>
          </a:p>
        </p:txBody>
      </p:sp>
      <p:sp>
        <p:nvSpPr>
          <p:cNvPr id="3" name="Content Placeholder 2"/>
          <p:cNvSpPr>
            <a:spLocks noGrp="1"/>
          </p:cNvSpPr>
          <p:nvPr>
            <p:ph idx="4294967295"/>
          </p:nvPr>
        </p:nvSpPr>
        <p:spPr>
          <a:xfrm>
            <a:off x="457200" y="1230313"/>
            <a:ext cx="8382000" cy="4525962"/>
          </a:xfrm>
        </p:spPr>
        <p:txBody>
          <a:bodyPr/>
          <a:lstStyle/>
          <a:p>
            <a:pPr marL="0" indent="0">
              <a:buClr>
                <a:schemeClr val="tx1"/>
              </a:buClr>
              <a:buSzPct val="100000"/>
              <a:buNone/>
            </a:pPr>
            <a:r>
              <a:rPr lang="en-US" dirty="0"/>
              <a:t>C</a:t>
            </a:r>
            <a:r>
              <a:rPr lang="en-US" dirty="0" smtClean="0"/>
              <a:t>hange in population dynamics and notably the growth in the numbers of elderly persons.   2025 projected 78,000 increase.   Elderly are major transit riders.</a:t>
            </a:r>
          </a:p>
          <a:p>
            <a:pPr>
              <a:buNone/>
            </a:pPr>
            <a:endParaRPr lang="en-US" dirty="0" smtClean="0"/>
          </a:p>
          <a:p>
            <a:endParaRPr lang="en-US" dirty="0"/>
          </a:p>
        </p:txBody>
      </p:sp>
      <p:pic>
        <p:nvPicPr>
          <p:cNvPr id="1026" name="Picture 2" descr="C:\Users\Schauer\AppData\Local\Temp\MP900442282.JPG"/>
          <p:cNvPicPr>
            <a:picLocks noChangeAspect="1" noChangeArrowheads="1"/>
          </p:cNvPicPr>
          <p:nvPr/>
        </p:nvPicPr>
        <p:blipFill>
          <a:blip r:embed="rId3" cstate="print"/>
          <a:srcRect/>
          <a:stretch>
            <a:fillRect/>
          </a:stretch>
        </p:blipFill>
        <p:spPr bwMode="auto">
          <a:xfrm>
            <a:off x="439718" y="3346270"/>
            <a:ext cx="3446482" cy="3054530"/>
          </a:xfrm>
          <a:prstGeom prst="rect">
            <a:avLst/>
          </a:prstGeom>
          <a:noFill/>
          <a:ln w="12700">
            <a:solidFill>
              <a:srgbClr val="FFFFFF"/>
            </a:solidFill>
          </a:ln>
        </p:spPr>
      </p:pic>
      <p:pic>
        <p:nvPicPr>
          <p:cNvPr id="7" name="Picture 6" descr="C:\Users\Peter\AppData\Local\Microsoft\Windows\INetCache\Content.Outlook\I4SLBL9O\DSC_6764.JPG"/>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038600" y="3352800"/>
            <a:ext cx="4452924" cy="3048000"/>
          </a:xfrm>
          <a:prstGeom prst="rect">
            <a:avLst/>
          </a:prstGeom>
          <a:noFill/>
          <a:ln w="12700">
            <a:solidFill>
              <a:srgbClr val="DDDDDD"/>
            </a:solidFill>
          </a:ln>
        </p:spPr>
      </p:pic>
    </p:spTree>
    <p:extLst>
      <p:ext uri="{BB962C8B-B14F-4D97-AF65-F5344CB8AC3E}">
        <p14:creationId xmlns:p14="http://schemas.microsoft.com/office/powerpoint/2010/main" xmlns="" val="1505431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Maine’s population by age group</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609600" y="1981200"/>
            <a:ext cx="3928778" cy="3553909"/>
          </a:xfrm>
        </p:spPr>
      </p:pic>
      <p:pic>
        <p:nvPicPr>
          <p:cNvPr id="7" name="Content Placeholder 6"/>
          <p:cNvPicPr>
            <a:picLocks noGrp="1" noChangeAspect="1"/>
          </p:cNvPicPr>
          <p:nvPr>
            <p:ph sz="half" idx="2"/>
          </p:nvPr>
        </p:nvPicPr>
        <p:blipFill>
          <a:blip r:embed="rId4" cstate="print">
            <a:extLst>
              <a:ext uri="{28A0092B-C50C-407E-A947-70E740481C1C}">
                <a14:useLocalDpi xmlns="" xmlns:a14="http://schemas.microsoft.com/office/drawing/2010/main" val="0"/>
              </a:ext>
            </a:extLst>
          </a:blip>
          <a:stretch>
            <a:fillRect/>
          </a:stretch>
        </p:blipFill>
        <p:spPr>
          <a:xfrm>
            <a:off x="4572001" y="2324543"/>
            <a:ext cx="2308967" cy="3145908"/>
          </a:xfrm>
        </p:spPr>
      </p:pic>
      <p:sp>
        <p:nvSpPr>
          <p:cNvPr id="5" name="Slide Number Placeholder 4"/>
          <p:cNvSpPr>
            <a:spLocks noGrp="1"/>
          </p:cNvSpPr>
          <p:nvPr>
            <p:ph type="sldNum" sz="quarter" idx="12"/>
          </p:nvPr>
        </p:nvSpPr>
        <p:spPr/>
        <p:txBody>
          <a:bodyPr/>
          <a:lstStyle/>
          <a:p>
            <a:pPr>
              <a:defRPr/>
            </a:pPr>
            <a:fld id="{9FD1B184-8626-4A31-9FE6-EED16EC331FC}" type="slidenum">
              <a:rPr lang="en-US" smtClean="0">
                <a:solidFill>
                  <a:srgbClr val="EAEBDE">
                    <a:shade val="90000"/>
                  </a:srgbClr>
                </a:solidFill>
              </a:rPr>
              <a:pPr>
                <a:defRPr/>
              </a:pPr>
              <a:t>13</a:t>
            </a:fld>
            <a:endParaRPr lang="en-US">
              <a:solidFill>
                <a:srgbClr val="EAEBDE">
                  <a:shade val="90000"/>
                </a:srgbClr>
              </a:solidFill>
            </a:endParaRPr>
          </a:p>
        </p:txBody>
      </p:sp>
      <p:sp>
        <p:nvSpPr>
          <p:cNvPr id="8" name="TextBox 7"/>
          <p:cNvSpPr txBox="1"/>
          <p:nvPr/>
        </p:nvSpPr>
        <p:spPr>
          <a:xfrm>
            <a:off x="1612604" y="5583399"/>
            <a:ext cx="5606459" cy="369332"/>
          </a:xfrm>
          <a:prstGeom prst="rect">
            <a:avLst/>
          </a:prstGeom>
          <a:noFill/>
        </p:spPr>
        <p:txBody>
          <a:bodyPr wrap="square" rtlCol="0">
            <a:spAutoFit/>
          </a:bodyPr>
          <a:lstStyle/>
          <a:p>
            <a:pPr fontAlgn="base">
              <a:spcBef>
                <a:spcPct val="0"/>
              </a:spcBef>
              <a:spcAft>
                <a:spcPct val="0"/>
              </a:spcAft>
            </a:pPr>
            <a:r>
              <a:rPr lang="en-US" dirty="0">
                <a:solidFill>
                  <a:prstClr val="white"/>
                </a:solidFill>
                <a:latin typeface="Arial" charset="0"/>
              </a:rPr>
              <a:t>      Male	        Female  - Percentages of Population</a:t>
            </a:r>
          </a:p>
        </p:txBody>
      </p:sp>
      <p:sp>
        <p:nvSpPr>
          <p:cNvPr id="9" name="Rectangle 8"/>
          <p:cNvSpPr/>
          <p:nvPr/>
        </p:nvSpPr>
        <p:spPr>
          <a:xfrm>
            <a:off x="1828800" y="5691953"/>
            <a:ext cx="171450" cy="142476"/>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Rectangle 9"/>
          <p:cNvSpPr/>
          <p:nvPr/>
        </p:nvSpPr>
        <p:spPr>
          <a:xfrm>
            <a:off x="2883907" y="5695800"/>
            <a:ext cx="171450" cy="14247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TextBox 10"/>
          <p:cNvSpPr txBox="1"/>
          <p:nvPr/>
        </p:nvSpPr>
        <p:spPr>
          <a:xfrm>
            <a:off x="1472609" y="1980808"/>
            <a:ext cx="5886450" cy="415498"/>
          </a:xfrm>
          <a:prstGeom prst="rect">
            <a:avLst/>
          </a:prstGeom>
          <a:noFill/>
        </p:spPr>
        <p:txBody>
          <a:bodyPr wrap="square" rtlCol="0">
            <a:spAutoFit/>
          </a:bodyPr>
          <a:lstStyle/>
          <a:p>
            <a:pPr fontAlgn="base">
              <a:spcBef>
                <a:spcPct val="0"/>
              </a:spcBef>
              <a:spcAft>
                <a:spcPct val="0"/>
              </a:spcAft>
            </a:pPr>
            <a:r>
              <a:rPr lang="en-US" sz="2100" dirty="0">
                <a:solidFill>
                  <a:prstClr val="white"/>
                </a:solidFill>
              </a:rPr>
              <a:t>                  1950                              2025</a:t>
            </a:r>
          </a:p>
        </p:txBody>
      </p:sp>
    </p:spTree>
    <p:extLst>
      <p:ext uri="{BB962C8B-B14F-4D97-AF65-F5344CB8AC3E}">
        <p14:creationId xmlns="" xmlns:p14="http://schemas.microsoft.com/office/powerpoint/2010/main" val="2988179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effectLst/>
              </a:rPr>
              <a:t>How the population is currently served</a:t>
            </a:r>
            <a:endParaRPr lang="en-US" dirty="0">
              <a:effectLst/>
            </a:endParaRPr>
          </a:p>
        </p:txBody>
      </p:sp>
      <p:sp>
        <p:nvSpPr>
          <p:cNvPr id="7" name="Subtitle 6"/>
          <p:cNvSpPr>
            <a:spLocks noGrp="1"/>
          </p:cNvSpPr>
          <p:nvPr>
            <p:ph type="subTitle" idx="1"/>
          </p:nvPr>
        </p:nvSpPr>
        <p:spPr/>
        <p:txBody>
          <a:bodyPr/>
          <a:lstStyle/>
          <a:p>
            <a:r>
              <a:rPr lang="en-US" dirty="0" smtClean="0"/>
              <a:t>Inventory of Existing Services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7C35ABA-4688-46FC-940E-CEE0F91A5229}" type="slidenum">
              <a:rPr lang="en-US" smtClean="0"/>
              <a:pPr>
                <a:defRPr/>
              </a:pPr>
              <a:t>15</a:t>
            </a:fld>
            <a:endParaRPr lang="en-US" dirty="0"/>
          </a:p>
        </p:txBody>
      </p:sp>
      <p:pic>
        <p:nvPicPr>
          <p:cNvPr id="3" name="Picture 2"/>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81000"/>
            <a:ext cx="4572000" cy="6019800"/>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xmlns="" val="1364626004"/>
              </p:ext>
            </p:extLst>
          </p:nvPr>
        </p:nvGraphicFramePr>
        <p:xfrm>
          <a:off x="228600" y="533400"/>
          <a:ext cx="4343401" cy="5762317"/>
        </p:xfrm>
        <a:graphic>
          <a:graphicData uri="http://schemas.openxmlformats.org/drawingml/2006/table">
            <a:tbl>
              <a:tblPr firstRow="1" firstCol="1" bandRow="1">
                <a:tableStyleId>{5C22544A-7EE6-4342-B048-85BDC9FD1C3A}</a:tableStyleId>
              </a:tblPr>
              <a:tblGrid>
                <a:gridCol w="713097"/>
                <a:gridCol w="3630304"/>
              </a:tblGrid>
              <a:tr h="351077">
                <a:tc>
                  <a:txBody>
                    <a:bodyPr/>
                    <a:lstStyle/>
                    <a:p>
                      <a:pPr marL="0" marR="0" algn="ctr">
                        <a:lnSpc>
                          <a:spcPct val="115000"/>
                        </a:lnSpc>
                        <a:spcBef>
                          <a:spcPts val="0"/>
                        </a:spcBef>
                        <a:spcAft>
                          <a:spcPts val="0"/>
                        </a:spcAft>
                      </a:pPr>
                      <a:r>
                        <a:rPr lang="en-US" sz="1400" dirty="0">
                          <a:effectLst/>
                        </a:rPr>
                        <a:t>Region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solidFill>
                      <a:schemeClr val="accent1"/>
                    </a:solidFill>
                  </a:tcPr>
                </a:tc>
                <a:tc>
                  <a:txBody>
                    <a:bodyPr/>
                    <a:lstStyle/>
                    <a:p>
                      <a:pPr marL="0" marR="0" algn="ctr">
                        <a:lnSpc>
                          <a:spcPct val="115000"/>
                        </a:lnSpc>
                        <a:spcBef>
                          <a:spcPts val="0"/>
                        </a:spcBef>
                        <a:spcAft>
                          <a:spcPts val="0"/>
                        </a:spcAft>
                      </a:pPr>
                      <a:r>
                        <a:rPr lang="en-US" sz="1800" dirty="0">
                          <a:effectLst/>
                        </a:rPr>
                        <a:t>Regional Transit </a:t>
                      </a:r>
                      <a:r>
                        <a:rPr lang="en-US" sz="1800" dirty="0" smtClean="0">
                          <a:effectLst/>
                        </a:rPr>
                        <a:t>Provider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solidFill>
                      <a:schemeClr val="bg2">
                        <a:lumMod val="60000"/>
                        <a:lumOff val="40000"/>
                      </a:schemeClr>
                    </a:solidFill>
                  </a:tcPr>
                </a:tc>
              </a:tr>
              <a:tr h="482731">
                <a:tc>
                  <a:txBody>
                    <a:bodyPr/>
                    <a:lstStyle/>
                    <a:p>
                      <a:pPr marL="0" marR="0" algn="ctr">
                        <a:lnSpc>
                          <a:spcPct val="115000"/>
                        </a:lnSpc>
                        <a:spcBef>
                          <a:spcPts val="0"/>
                        </a:spcBef>
                        <a:spcAft>
                          <a:spcPts val="60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solidFill>
                      <a:schemeClr val="accent1"/>
                    </a:solidFill>
                  </a:tcPr>
                </a:tc>
                <a:tc>
                  <a:txBody>
                    <a:bodyPr/>
                    <a:lstStyle/>
                    <a:p>
                      <a:pPr marL="0" marR="0" algn="l">
                        <a:lnSpc>
                          <a:spcPct val="115000"/>
                        </a:lnSpc>
                        <a:spcBef>
                          <a:spcPts val="0"/>
                        </a:spcBef>
                        <a:spcAft>
                          <a:spcPts val="600"/>
                        </a:spcAft>
                      </a:pPr>
                      <a:r>
                        <a:rPr lang="en-US" sz="1400" dirty="0">
                          <a:solidFill>
                            <a:schemeClr val="tx1"/>
                          </a:solidFill>
                          <a:effectLst/>
                        </a:rPr>
                        <a:t>Aroostook Regional Transportation System (ARTS</a:t>
                      </a:r>
                      <a:r>
                        <a:rPr lang="en-US" sz="1400" dirty="0" smtClean="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noFill/>
                  </a:tcPr>
                </a:tc>
              </a:tr>
              <a:tr h="603958">
                <a:tc>
                  <a:txBody>
                    <a:bodyPr/>
                    <a:lstStyle/>
                    <a:p>
                      <a:pPr marL="0" marR="0" algn="ctr">
                        <a:lnSpc>
                          <a:spcPct val="115000"/>
                        </a:lnSpc>
                        <a:spcBef>
                          <a:spcPts val="0"/>
                        </a:spcBef>
                        <a:spcAft>
                          <a:spcPts val="800"/>
                        </a:spcAf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solidFill>
                      <a:schemeClr val="accent1"/>
                    </a:solidFill>
                  </a:tcPr>
                </a:tc>
                <a:tc>
                  <a:txBody>
                    <a:bodyPr/>
                    <a:lstStyle/>
                    <a:p>
                      <a:pPr marL="0" marR="0" algn="l">
                        <a:lnSpc>
                          <a:spcPct val="115000"/>
                        </a:lnSpc>
                        <a:spcBef>
                          <a:spcPts val="0"/>
                        </a:spcBef>
                        <a:spcAft>
                          <a:spcPts val="600"/>
                        </a:spcAft>
                      </a:pPr>
                      <a:r>
                        <a:rPr lang="en-US" sz="1400" dirty="0">
                          <a:solidFill>
                            <a:schemeClr val="tx1"/>
                          </a:solidFill>
                          <a:effectLst/>
                        </a:rPr>
                        <a:t>Washington Hancock Community Agency (WHCA</a:t>
                      </a:r>
                      <a:r>
                        <a:rPr lang="en-US" sz="1400" dirty="0" smtClean="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noFill/>
                  </a:tcPr>
                </a:tc>
              </a:tr>
              <a:tr h="482731">
                <a:tc>
                  <a:txBody>
                    <a:bodyPr/>
                    <a:lstStyle/>
                    <a:p>
                      <a:pPr marL="0" marR="0" algn="ctr">
                        <a:lnSpc>
                          <a:spcPct val="115000"/>
                        </a:lnSpc>
                        <a:spcBef>
                          <a:spcPts val="0"/>
                        </a:spcBef>
                        <a:spcAft>
                          <a:spcPts val="80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solidFill>
                      <a:schemeClr val="accent1"/>
                    </a:solidFill>
                  </a:tcPr>
                </a:tc>
                <a:tc>
                  <a:txBody>
                    <a:bodyPr/>
                    <a:lstStyle/>
                    <a:p>
                      <a:pPr marL="0" marR="0" algn="l">
                        <a:lnSpc>
                          <a:spcPct val="115000"/>
                        </a:lnSpc>
                        <a:spcBef>
                          <a:spcPts val="0"/>
                        </a:spcBef>
                        <a:spcAft>
                          <a:spcPts val="600"/>
                        </a:spcAft>
                      </a:pPr>
                      <a:r>
                        <a:rPr lang="en-US" sz="1400" dirty="0" err="1">
                          <a:solidFill>
                            <a:schemeClr val="tx1"/>
                          </a:solidFill>
                          <a:effectLst/>
                        </a:rPr>
                        <a:t>Penquis</a:t>
                      </a:r>
                      <a:r>
                        <a:rPr lang="en-US" sz="1400" dirty="0">
                          <a:solidFill>
                            <a:schemeClr val="tx1"/>
                          </a:solidFill>
                          <a:effectLst/>
                        </a:rPr>
                        <a:t> Transportation Program (</a:t>
                      </a:r>
                      <a:r>
                        <a:rPr lang="en-US" sz="1400" dirty="0" err="1">
                          <a:solidFill>
                            <a:schemeClr val="tx1"/>
                          </a:solidFill>
                          <a:effectLst/>
                        </a:rPr>
                        <a:t>Penquis</a:t>
                      </a:r>
                      <a:r>
                        <a:rPr lang="en-US" sz="1400" dirty="0" smtClean="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noFill/>
                  </a:tcPr>
                </a:tc>
              </a:tr>
              <a:tr h="603958">
                <a:tc>
                  <a:txBody>
                    <a:bodyPr/>
                    <a:lstStyle/>
                    <a:p>
                      <a:pPr marL="0" marR="0" algn="ctr">
                        <a:lnSpc>
                          <a:spcPct val="115000"/>
                        </a:lnSpc>
                        <a:spcBef>
                          <a:spcPts val="0"/>
                        </a:spcBef>
                        <a:spcAft>
                          <a:spcPts val="800"/>
                        </a:spcAft>
                      </a:pPr>
                      <a:r>
                        <a:rPr lang="en-US" sz="1800" dirty="0">
                          <a:effectLst/>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solidFill>
                      <a:schemeClr val="accent1"/>
                    </a:solidFill>
                  </a:tcPr>
                </a:tc>
                <a:tc>
                  <a:txBody>
                    <a:bodyPr/>
                    <a:lstStyle/>
                    <a:p>
                      <a:pPr marL="0" marR="0" algn="l">
                        <a:lnSpc>
                          <a:spcPct val="115000"/>
                        </a:lnSpc>
                        <a:spcBef>
                          <a:spcPts val="0"/>
                        </a:spcBef>
                        <a:spcAft>
                          <a:spcPts val="600"/>
                        </a:spcAft>
                      </a:pPr>
                      <a:r>
                        <a:rPr lang="en-US" sz="1400" dirty="0">
                          <a:solidFill>
                            <a:schemeClr val="tx1"/>
                          </a:solidFill>
                          <a:effectLst/>
                        </a:rPr>
                        <a:t>Kennebec Valley Community Action Program (KVCAP</a:t>
                      </a:r>
                      <a:r>
                        <a:rPr lang="en-US" sz="1400" dirty="0" smtClean="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noFill/>
                  </a:tcPr>
                </a:tc>
              </a:tr>
              <a:tr h="450506">
                <a:tc rowSpan="2">
                  <a:txBody>
                    <a:bodyPr/>
                    <a:lstStyle/>
                    <a:p>
                      <a:pPr marL="0" marR="0" algn="ctr">
                        <a:lnSpc>
                          <a:spcPct val="115000"/>
                        </a:lnSpc>
                        <a:spcBef>
                          <a:spcPts val="0"/>
                        </a:spcBef>
                        <a:spcAft>
                          <a:spcPts val="80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solidFill>
                      <a:schemeClr val="accent1"/>
                    </a:solidFill>
                  </a:tcPr>
                </a:tc>
                <a:tc>
                  <a:txBody>
                    <a:bodyPr/>
                    <a:lstStyle/>
                    <a:p>
                      <a:pPr marL="0" marR="0" algn="l">
                        <a:lnSpc>
                          <a:spcPct val="115000"/>
                        </a:lnSpc>
                        <a:spcBef>
                          <a:spcPts val="0"/>
                        </a:spcBef>
                        <a:spcAft>
                          <a:spcPts val="600"/>
                        </a:spcAft>
                      </a:pPr>
                      <a:r>
                        <a:rPr lang="en-US" sz="1400" dirty="0">
                          <a:solidFill>
                            <a:schemeClr val="tx1"/>
                          </a:solidFill>
                          <a:effectLst/>
                        </a:rPr>
                        <a:t>Coastal Trans, Inc. (CTI</a:t>
                      </a:r>
                      <a:r>
                        <a:rPr lang="en-US" sz="1400" dirty="0" smtClean="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noFill/>
                  </a:tcPr>
                </a:tc>
              </a:tr>
              <a:tr h="482731">
                <a:tc vMerge="1">
                  <a:txBody>
                    <a:bodyPr/>
                    <a:lstStyle/>
                    <a:p>
                      <a:endParaRPr lang="en-US"/>
                    </a:p>
                  </a:txBody>
                  <a:tcPr/>
                </a:tc>
                <a:tc>
                  <a:txBody>
                    <a:bodyPr/>
                    <a:lstStyle/>
                    <a:p>
                      <a:pPr marL="0" marR="0" algn="l">
                        <a:lnSpc>
                          <a:spcPct val="115000"/>
                        </a:lnSpc>
                        <a:spcBef>
                          <a:spcPts val="0"/>
                        </a:spcBef>
                        <a:spcAft>
                          <a:spcPts val="600"/>
                        </a:spcAft>
                      </a:pPr>
                      <a:r>
                        <a:rPr lang="en-US" sz="1400" dirty="0">
                          <a:solidFill>
                            <a:schemeClr val="tx1"/>
                          </a:solidFill>
                          <a:effectLst/>
                        </a:rPr>
                        <a:t>Waldo Community Action Partners (WCAP</a:t>
                      </a:r>
                      <a:r>
                        <a:rPr lang="en-US" sz="1400" dirty="0" smtClean="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noFill/>
                  </a:tcPr>
                </a:tc>
              </a:tr>
              <a:tr h="482731">
                <a:tc>
                  <a:txBody>
                    <a:bodyPr/>
                    <a:lstStyle/>
                    <a:p>
                      <a:pPr marL="0" marR="0" algn="ctr">
                        <a:lnSpc>
                          <a:spcPct val="115000"/>
                        </a:lnSpc>
                        <a:spcBef>
                          <a:spcPts val="0"/>
                        </a:spcBef>
                        <a:spcAft>
                          <a:spcPts val="800"/>
                        </a:spcAft>
                      </a:pPr>
                      <a:r>
                        <a:rPr lang="en-US" sz="1800" dirty="0">
                          <a:effectLst/>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solidFill>
                      <a:schemeClr val="accent1"/>
                    </a:solidFill>
                  </a:tcPr>
                </a:tc>
                <a:tc>
                  <a:txBody>
                    <a:bodyPr/>
                    <a:lstStyle/>
                    <a:p>
                      <a:pPr marL="0" marR="0" algn="l">
                        <a:lnSpc>
                          <a:spcPct val="115000"/>
                        </a:lnSpc>
                        <a:spcBef>
                          <a:spcPts val="0"/>
                        </a:spcBef>
                        <a:spcAft>
                          <a:spcPts val="600"/>
                        </a:spcAft>
                      </a:pPr>
                      <a:r>
                        <a:rPr lang="en-US" sz="1400" dirty="0">
                          <a:solidFill>
                            <a:schemeClr val="tx1"/>
                          </a:solidFill>
                          <a:effectLst/>
                        </a:rPr>
                        <a:t>Regional Transportation Program (</a:t>
                      </a:r>
                      <a:r>
                        <a:rPr lang="en-US" sz="1400" dirty="0" smtClean="0">
                          <a:solidFill>
                            <a:schemeClr val="tx1"/>
                          </a:solidFill>
                          <a:effectLst/>
                        </a:rPr>
                        <a:t>RTP</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noFill/>
                  </a:tcPr>
                </a:tc>
              </a:tr>
              <a:tr h="585128">
                <a:tc rowSpan="2">
                  <a:txBody>
                    <a:bodyPr/>
                    <a:lstStyle/>
                    <a:p>
                      <a:pPr marL="0" marR="0" algn="ctr">
                        <a:lnSpc>
                          <a:spcPct val="115000"/>
                        </a:lnSpc>
                        <a:spcBef>
                          <a:spcPts val="0"/>
                        </a:spcBef>
                        <a:spcAft>
                          <a:spcPts val="800"/>
                        </a:spcAft>
                      </a:pPr>
                      <a:r>
                        <a:rPr lang="en-US" sz="1800" dirty="0">
                          <a:effectLst/>
                        </a:rPr>
                        <a:t>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80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solidFill>
                      <a:schemeClr val="accent1"/>
                    </a:solidFill>
                  </a:tcPr>
                </a:tc>
                <a:tc>
                  <a:txBody>
                    <a:bodyPr/>
                    <a:lstStyle/>
                    <a:p>
                      <a:pPr marL="0" marR="0" algn="l">
                        <a:lnSpc>
                          <a:spcPct val="115000"/>
                        </a:lnSpc>
                        <a:spcBef>
                          <a:spcPts val="0"/>
                        </a:spcBef>
                        <a:spcAft>
                          <a:spcPts val="600"/>
                        </a:spcAft>
                      </a:pPr>
                      <a:r>
                        <a:rPr lang="en-US" sz="1400" dirty="0">
                          <a:solidFill>
                            <a:schemeClr val="tx1"/>
                          </a:solidFill>
                          <a:effectLst/>
                        </a:rPr>
                        <a:t>Western Maine Transportation Program (</a:t>
                      </a:r>
                      <a:r>
                        <a:rPr lang="en-US" sz="1400" dirty="0" smtClean="0">
                          <a:solidFill>
                            <a:schemeClr val="tx1"/>
                          </a:solidFill>
                          <a:effectLst/>
                        </a:rPr>
                        <a:t>WMTS)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noFill/>
                  </a:tcPr>
                </a:tc>
              </a:tr>
              <a:tr h="555872">
                <a:tc vMerge="1">
                  <a:txBody>
                    <a:bodyPr/>
                    <a:lstStyle/>
                    <a:p>
                      <a:pPr marL="0" marR="0" algn="ctr">
                        <a:lnSpc>
                          <a:spcPct val="115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tc>
                <a:tc>
                  <a:txBody>
                    <a:bodyPr/>
                    <a:lstStyle/>
                    <a:p>
                      <a:pPr marL="0" marR="0" algn="l">
                        <a:lnSpc>
                          <a:spcPct val="115000"/>
                        </a:lnSpc>
                        <a:spcBef>
                          <a:spcPts val="0"/>
                        </a:spcBef>
                        <a:spcAft>
                          <a:spcPts val="600"/>
                        </a:spcAft>
                      </a:pPr>
                      <a:r>
                        <a:rPr lang="en-US" sz="1400" dirty="0">
                          <a:solidFill>
                            <a:schemeClr val="tx1"/>
                          </a:solidFill>
                          <a:effectLst/>
                        </a:rPr>
                        <a:t>Community </a:t>
                      </a:r>
                      <a:r>
                        <a:rPr lang="en-US" sz="1400" dirty="0" smtClean="0">
                          <a:solidFill>
                            <a:schemeClr val="tx1"/>
                          </a:solidFill>
                          <a:effectLst/>
                        </a:rPr>
                        <a:t>Concepts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noFill/>
                  </a:tcPr>
                </a:tc>
              </a:tr>
              <a:tr h="672897">
                <a:tc>
                  <a:txBody>
                    <a:bodyPr/>
                    <a:lstStyle/>
                    <a:p>
                      <a:pPr marL="0" marR="0" algn="ctr">
                        <a:lnSpc>
                          <a:spcPct val="115000"/>
                        </a:lnSpc>
                        <a:spcBef>
                          <a:spcPts val="0"/>
                        </a:spcBef>
                        <a:spcAft>
                          <a:spcPts val="800"/>
                        </a:spcAft>
                      </a:pPr>
                      <a:r>
                        <a:rPr lang="en-US" sz="1800" dirty="0">
                          <a:effectLst/>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solidFill>
                      <a:schemeClr val="accent1"/>
                    </a:solidFill>
                  </a:tcPr>
                </a:tc>
                <a:tc>
                  <a:txBody>
                    <a:bodyPr/>
                    <a:lstStyle/>
                    <a:p>
                      <a:pPr marL="0" marR="0" algn="l">
                        <a:lnSpc>
                          <a:spcPct val="115000"/>
                        </a:lnSpc>
                        <a:spcBef>
                          <a:spcPts val="0"/>
                        </a:spcBef>
                        <a:spcAft>
                          <a:spcPts val="600"/>
                        </a:spcAft>
                      </a:pPr>
                      <a:r>
                        <a:rPr lang="en-US" sz="1400" dirty="0">
                          <a:solidFill>
                            <a:schemeClr val="tx1"/>
                          </a:solidFill>
                          <a:effectLst/>
                        </a:rPr>
                        <a:t>York County Community Action Corporation (YCCAC</a:t>
                      </a:r>
                      <a:r>
                        <a:rPr lang="en-US" sz="1400" dirty="0" smtClean="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63" marR="45763" marT="0" marB="0" anchor="ctr">
                    <a:noFill/>
                  </a:tcPr>
                </a:tc>
              </a:tr>
            </a:tbl>
          </a:graphicData>
        </a:graphic>
      </p:graphicFrame>
    </p:spTree>
    <p:extLst>
      <p:ext uri="{BB962C8B-B14F-4D97-AF65-F5344CB8AC3E}">
        <p14:creationId xmlns:p14="http://schemas.microsoft.com/office/powerpoint/2010/main" xmlns="" val="2016731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FD1B184-8626-4A31-9FE6-EED16EC331FC}" type="slidenum">
              <a:rPr lang="en-US" smtClean="0"/>
              <a:pPr>
                <a:defRPr/>
              </a:pPr>
              <a:t>16</a:t>
            </a:fld>
            <a:endParaRPr lang="en-US"/>
          </a:p>
        </p:txBody>
      </p:sp>
      <p:sp>
        <p:nvSpPr>
          <p:cNvPr id="2" name="Title 1"/>
          <p:cNvSpPr>
            <a:spLocks noGrp="1"/>
          </p:cNvSpPr>
          <p:nvPr>
            <p:ph type="title" idx="4294967295"/>
          </p:nvPr>
        </p:nvSpPr>
        <p:spPr>
          <a:xfrm>
            <a:off x="625574" y="228600"/>
            <a:ext cx="8229600" cy="1143000"/>
          </a:xfrm>
        </p:spPr>
        <p:txBody>
          <a:bodyPr>
            <a:normAutofit/>
          </a:bodyPr>
          <a:lstStyle/>
          <a:p>
            <a:r>
              <a:rPr lang="en-US" dirty="0" smtClean="0">
                <a:effectLst/>
              </a:rPr>
              <a:t>Types of Transit Services </a:t>
            </a:r>
            <a:endParaRPr lang="en-US" dirty="0">
              <a:effectLst/>
            </a:endParaRPr>
          </a:p>
        </p:txBody>
      </p:sp>
      <p:sp>
        <p:nvSpPr>
          <p:cNvPr id="3" name="Content Placeholder 2"/>
          <p:cNvSpPr>
            <a:spLocks noGrp="1"/>
          </p:cNvSpPr>
          <p:nvPr>
            <p:ph sz="half" idx="4294967295"/>
          </p:nvPr>
        </p:nvSpPr>
        <p:spPr>
          <a:xfrm>
            <a:off x="914400" y="1743075"/>
            <a:ext cx="8229600" cy="5003800"/>
          </a:xfrm>
        </p:spPr>
        <p:txBody>
          <a:bodyPr>
            <a:normAutofit fontScale="92500" lnSpcReduction="10000"/>
          </a:bodyPr>
          <a:lstStyle/>
          <a:p>
            <a:pPr marL="511175" lvl="1" indent="-390525" defTabSz="511175">
              <a:spcAft>
                <a:spcPts val="1200"/>
              </a:spcAft>
              <a:buClr>
                <a:schemeClr val="tx1"/>
              </a:buClr>
              <a:buSzPct val="100000"/>
              <a:buFont typeface="Arial" panose="020B0604020202020204" pitchFamily="34" charset="0"/>
              <a:buChar char="•"/>
            </a:pPr>
            <a:r>
              <a:rPr lang="en-US" sz="3500" dirty="0" smtClean="0"/>
              <a:t>Intercity</a:t>
            </a:r>
          </a:p>
          <a:p>
            <a:pPr marL="511175" lvl="1" indent="-390525" defTabSz="511175">
              <a:spcAft>
                <a:spcPts val="1200"/>
              </a:spcAft>
              <a:buClr>
                <a:schemeClr val="tx1"/>
              </a:buClr>
              <a:buSzPct val="100000"/>
              <a:buFont typeface="Arial" panose="020B0604020202020204" pitchFamily="34" charset="0"/>
              <a:buChar char="•"/>
            </a:pPr>
            <a:r>
              <a:rPr lang="en-US" sz="3500" dirty="0" smtClean="0"/>
              <a:t>Commuter</a:t>
            </a:r>
            <a:endParaRPr lang="en-US" sz="3500" dirty="0"/>
          </a:p>
          <a:p>
            <a:pPr marL="511175" indent="-390525" defTabSz="511175">
              <a:spcAft>
                <a:spcPts val="1200"/>
              </a:spcAft>
              <a:buClr>
                <a:schemeClr val="tx1"/>
              </a:buClr>
              <a:buSzPct val="100000"/>
              <a:buFont typeface="Arial" panose="020B0604020202020204" pitchFamily="34" charset="0"/>
              <a:buChar char="•"/>
            </a:pPr>
            <a:r>
              <a:rPr lang="en-US" sz="3500" dirty="0" smtClean="0"/>
              <a:t>Urban </a:t>
            </a:r>
            <a:r>
              <a:rPr lang="en-US" sz="3500" dirty="0"/>
              <a:t>Fixed Route	</a:t>
            </a:r>
          </a:p>
          <a:p>
            <a:pPr marL="511175" indent="-390525" defTabSz="511175">
              <a:spcAft>
                <a:spcPts val="1200"/>
              </a:spcAft>
              <a:buClr>
                <a:schemeClr val="tx1"/>
              </a:buClr>
              <a:buSzPct val="100000"/>
              <a:buFont typeface="Arial" panose="020B0604020202020204" pitchFamily="34" charset="0"/>
              <a:buChar char="•"/>
            </a:pPr>
            <a:r>
              <a:rPr lang="en-US" sz="3500" dirty="0" smtClean="0"/>
              <a:t>Rural </a:t>
            </a:r>
            <a:r>
              <a:rPr lang="en-US" sz="3500" dirty="0"/>
              <a:t>Fixed Route	</a:t>
            </a:r>
          </a:p>
          <a:p>
            <a:pPr marL="511175" indent="-390525" defTabSz="511175">
              <a:spcAft>
                <a:spcPts val="1200"/>
              </a:spcAft>
              <a:buClr>
                <a:schemeClr val="tx1"/>
              </a:buClr>
              <a:buSzPct val="100000"/>
              <a:buFont typeface="Arial" panose="020B0604020202020204" pitchFamily="34" charset="0"/>
              <a:buChar char="•"/>
            </a:pPr>
            <a:r>
              <a:rPr lang="en-US" sz="3500" dirty="0" smtClean="0"/>
              <a:t>Urban Flex Service</a:t>
            </a:r>
          </a:p>
          <a:p>
            <a:pPr marL="511175" indent="-390525" defTabSz="511175">
              <a:spcAft>
                <a:spcPts val="1200"/>
              </a:spcAft>
              <a:buClr>
                <a:schemeClr val="tx1"/>
              </a:buClr>
              <a:buSzPct val="100000"/>
              <a:buFont typeface="Arial" panose="020B0604020202020204" pitchFamily="34" charset="0"/>
              <a:buChar char="•"/>
            </a:pPr>
            <a:r>
              <a:rPr lang="en-US" sz="3500" dirty="0" smtClean="0"/>
              <a:t>Rural Flex Service</a:t>
            </a:r>
            <a:r>
              <a:rPr lang="en-US" sz="3500" dirty="0"/>
              <a:t>	</a:t>
            </a:r>
          </a:p>
          <a:p>
            <a:pPr marL="511175" indent="-390525" defTabSz="511175">
              <a:spcAft>
                <a:spcPts val="1200"/>
              </a:spcAft>
              <a:buClr>
                <a:schemeClr val="tx1"/>
              </a:buClr>
              <a:buSzPct val="100000"/>
              <a:buFont typeface="Arial" panose="020B0604020202020204" pitchFamily="34" charset="0"/>
              <a:buChar char="•"/>
            </a:pPr>
            <a:r>
              <a:rPr lang="en-US" sz="3500" dirty="0" smtClean="0"/>
              <a:t>Urban Demand Response</a:t>
            </a:r>
            <a:r>
              <a:rPr lang="en-US" sz="3500" dirty="0"/>
              <a:t>	</a:t>
            </a:r>
          </a:p>
          <a:p>
            <a:pPr marL="282575" indent="-161925" defTabSz="511175">
              <a:spcAft>
                <a:spcPts val="1200"/>
              </a:spcAft>
              <a:buClr>
                <a:schemeClr val="tx1"/>
              </a:buClr>
              <a:buSzPct val="100000"/>
              <a:buFont typeface="Arial" panose="020B0604020202020204" pitchFamily="34" charset="0"/>
              <a:buChar char="•"/>
            </a:pPr>
            <a:r>
              <a:rPr lang="en-US" sz="3500" dirty="0"/>
              <a:t>	Rural </a:t>
            </a:r>
            <a:r>
              <a:rPr lang="en-US" sz="3500" dirty="0" smtClean="0"/>
              <a:t>Demand Response</a:t>
            </a:r>
            <a:r>
              <a:rPr lang="en-US" sz="3200" dirty="0"/>
              <a:t>	</a:t>
            </a:r>
          </a:p>
          <a:p>
            <a:pPr marL="120650" indent="0" defTabSz="511175">
              <a:spcAft>
                <a:spcPts val="1200"/>
              </a:spcAft>
              <a:buClr>
                <a:schemeClr val="tx1"/>
              </a:buClr>
              <a:buSzPct val="100000"/>
              <a:buNone/>
            </a:pPr>
            <a:endParaRPr lang="en-US" sz="3200" dirty="0"/>
          </a:p>
        </p:txBody>
      </p:sp>
    </p:spTree>
    <p:extLst>
      <p:ext uri="{BB962C8B-B14F-4D97-AF65-F5344CB8AC3E}">
        <p14:creationId xmlns:p14="http://schemas.microsoft.com/office/powerpoint/2010/main" xmlns="" val="2235577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457200"/>
            <a:ext cx="8610600" cy="1711325"/>
          </a:xfrm>
        </p:spPr>
        <p:txBody>
          <a:bodyPr>
            <a:noAutofit/>
          </a:bodyPr>
          <a:lstStyle/>
          <a:p>
            <a:pPr eaLnBrk="1" fontAlgn="auto" hangingPunct="1">
              <a:spcAft>
                <a:spcPts val="0"/>
              </a:spcAft>
              <a:defRPr/>
            </a:pPr>
            <a:r>
              <a:rPr lang="en-US" sz="4000" dirty="0" smtClean="0">
                <a:solidFill>
                  <a:schemeClr val="tx2">
                    <a:tint val="100000"/>
                    <a:shade val="90000"/>
                    <a:satMod val="250000"/>
                    <a:alpha val="100000"/>
                  </a:schemeClr>
                </a:solidFill>
                <a:effectLst/>
              </a:rPr>
              <a:t>Key points about types of service:</a:t>
            </a:r>
            <a:r>
              <a:rPr lang="en-US" sz="5400" b="1" dirty="0" smtClean="0">
                <a:solidFill>
                  <a:schemeClr val="tx2">
                    <a:tint val="100000"/>
                    <a:shade val="90000"/>
                    <a:satMod val="250000"/>
                    <a:alpha val="100000"/>
                  </a:schemeClr>
                </a:solidFill>
                <a:effectLst/>
              </a:rPr>
              <a:t/>
            </a:r>
            <a:br>
              <a:rPr lang="en-US" sz="5400" b="1" dirty="0" smtClean="0">
                <a:solidFill>
                  <a:schemeClr val="tx2">
                    <a:tint val="100000"/>
                    <a:shade val="90000"/>
                    <a:satMod val="250000"/>
                    <a:alpha val="100000"/>
                  </a:schemeClr>
                </a:solidFill>
                <a:effectLst/>
              </a:rPr>
            </a:br>
            <a:endParaRPr lang="en-US" sz="5400" b="1" dirty="0">
              <a:solidFill>
                <a:schemeClr val="tx2">
                  <a:tint val="100000"/>
                  <a:shade val="90000"/>
                  <a:satMod val="250000"/>
                  <a:alpha val="100000"/>
                </a:schemeClr>
              </a:solidFill>
              <a:effectLst/>
            </a:endParaRPr>
          </a:p>
        </p:txBody>
      </p:sp>
      <p:sp>
        <p:nvSpPr>
          <p:cNvPr id="13314" name="Subtitle 2"/>
          <p:cNvSpPr>
            <a:spLocks noGrp="1"/>
          </p:cNvSpPr>
          <p:nvPr>
            <p:ph type="body" idx="4294967295"/>
          </p:nvPr>
        </p:nvSpPr>
        <p:spPr>
          <a:xfrm>
            <a:off x="381000" y="1524000"/>
            <a:ext cx="8153400" cy="4114800"/>
          </a:xfrm>
        </p:spPr>
        <p:txBody>
          <a:bodyPr>
            <a:noAutofit/>
          </a:bodyPr>
          <a:lstStyle/>
          <a:p>
            <a:pPr>
              <a:spcBef>
                <a:spcPct val="0"/>
              </a:spcBef>
              <a:spcAft>
                <a:spcPts val="1200"/>
              </a:spcAft>
              <a:buClr>
                <a:schemeClr val="tx1"/>
              </a:buClr>
              <a:buSzPct val="150000"/>
              <a:buFont typeface="Arial" panose="020B0604020202020204" pitchFamily="34" charset="0"/>
              <a:buChar char="•"/>
            </a:pPr>
            <a:r>
              <a:rPr lang="en-US" sz="3200" dirty="0" smtClean="0"/>
              <a:t>Urban fixed route systems provide the bulk of general public trips</a:t>
            </a:r>
          </a:p>
          <a:p>
            <a:pPr>
              <a:lnSpc>
                <a:spcPct val="120000"/>
              </a:lnSpc>
              <a:spcBef>
                <a:spcPct val="0"/>
              </a:spcBef>
              <a:spcAft>
                <a:spcPts val="1200"/>
              </a:spcAft>
              <a:buClr>
                <a:schemeClr val="tx1"/>
              </a:buClr>
              <a:buSzPct val="150000"/>
              <a:buFont typeface="Arial" panose="020B0604020202020204" pitchFamily="34" charset="0"/>
              <a:buChar char="•"/>
            </a:pPr>
            <a:r>
              <a:rPr lang="en-US" sz="3200" dirty="0" smtClean="0"/>
              <a:t>Modest State support for public transit</a:t>
            </a:r>
          </a:p>
          <a:p>
            <a:pPr>
              <a:lnSpc>
                <a:spcPct val="120000"/>
              </a:lnSpc>
              <a:spcBef>
                <a:spcPct val="0"/>
              </a:spcBef>
              <a:spcAft>
                <a:spcPts val="1200"/>
              </a:spcAft>
              <a:buClr>
                <a:schemeClr val="tx1"/>
              </a:buClr>
              <a:buSzPct val="150000"/>
              <a:buFont typeface="Arial" panose="020B0604020202020204" pitchFamily="34" charset="0"/>
              <a:buChar char="•"/>
            </a:pPr>
            <a:r>
              <a:rPr lang="en-US" dirty="0" smtClean="0"/>
              <a:t>MaineDOT funds public transit</a:t>
            </a:r>
            <a:endParaRPr lang="en-US" sz="3200" dirty="0" smtClean="0"/>
          </a:p>
          <a:p>
            <a:pPr>
              <a:lnSpc>
                <a:spcPct val="120000"/>
              </a:lnSpc>
              <a:spcBef>
                <a:spcPct val="0"/>
              </a:spcBef>
              <a:spcAft>
                <a:spcPts val="1200"/>
              </a:spcAft>
              <a:buClr>
                <a:schemeClr val="tx1"/>
              </a:buClr>
              <a:buSzPct val="150000"/>
              <a:buFont typeface="Arial" panose="020B0604020202020204" pitchFamily="34" charset="0"/>
              <a:buChar char="•"/>
            </a:pPr>
            <a:r>
              <a:rPr lang="en-US" sz="3200" dirty="0" smtClean="0"/>
              <a:t>DHHS provides </a:t>
            </a:r>
            <a:r>
              <a:rPr lang="en-US" dirty="0" smtClean="0"/>
              <a:t>substantial</a:t>
            </a:r>
            <a:r>
              <a:rPr lang="en-US" sz="3200" dirty="0" smtClean="0"/>
              <a:t> support for closed door service (not open to public, such as MaineCare and other program specific services)</a:t>
            </a:r>
          </a:p>
        </p:txBody>
      </p:sp>
      <p:sp>
        <p:nvSpPr>
          <p:cNvPr id="4" name="Slide Number Placeholder 3"/>
          <p:cNvSpPr>
            <a:spLocks noGrp="1"/>
          </p:cNvSpPr>
          <p:nvPr>
            <p:ph type="sldNum" sz="quarter" idx="12"/>
          </p:nvPr>
        </p:nvSpPr>
        <p:spPr/>
        <p:txBody>
          <a:bodyPr/>
          <a:lstStyle/>
          <a:p>
            <a:pPr>
              <a:defRPr/>
            </a:pPr>
            <a:fld id="{77C35ABA-4688-46FC-940E-CEE0F91A5229}" type="slidenum">
              <a:rPr lang="en-US" smtClean="0"/>
              <a:pPr>
                <a:defRPr/>
              </a:pPr>
              <a:t>17</a:t>
            </a:fld>
            <a:endParaRPr lang="en-US"/>
          </a:p>
        </p:txBody>
      </p:sp>
    </p:spTree>
    <p:extLst>
      <p:ext uri="{BB962C8B-B14F-4D97-AF65-F5344CB8AC3E}">
        <p14:creationId xmlns:p14="http://schemas.microsoft.com/office/powerpoint/2010/main" xmlns="" val="3650908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effectLst/>
              </a:rPr>
              <a:t>How the population is</a:t>
            </a:r>
            <a:br>
              <a:rPr lang="en-US" dirty="0" smtClean="0">
                <a:effectLst/>
              </a:rPr>
            </a:br>
            <a:r>
              <a:rPr lang="en-US" dirty="0" smtClean="0">
                <a:effectLst/>
              </a:rPr>
              <a:t>currently served</a:t>
            </a:r>
            <a:endParaRPr lang="en-US" dirty="0">
              <a:effectLst/>
            </a:endParaRPr>
          </a:p>
        </p:txBody>
      </p:sp>
      <p:sp>
        <p:nvSpPr>
          <p:cNvPr id="7" name="Subtitle 6"/>
          <p:cNvSpPr>
            <a:spLocks noGrp="1"/>
          </p:cNvSpPr>
          <p:nvPr>
            <p:ph type="subTitle" idx="1"/>
          </p:nvPr>
        </p:nvSpPr>
        <p:spPr/>
        <p:txBody>
          <a:bodyPr/>
          <a:lstStyle/>
          <a:p>
            <a:r>
              <a:rPr lang="en-US" dirty="0" smtClean="0"/>
              <a:t>Gaps in Service and Theoretical Demand for More Service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for Estimating Demand</a:t>
            </a:r>
            <a:endParaRPr lang="en-US" dirty="0"/>
          </a:p>
        </p:txBody>
      </p:sp>
      <p:sp>
        <p:nvSpPr>
          <p:cNvPr id="3" name="Content Placeholder 2"/>
          <p:cNvSpPr>
            <a:spLocks noGrp="1"/>
          </p:cNvSpPr>
          <p:nvPr>
            <p:ph idx="1"/>
          </p:nvPr>
        </p:nvSpPr>
        <p:spPr/>
        <p:txBody>
          <a:bodyPr/>
          <a:lstStyle/>
          <a:p>
            <a:pPr marL="514350" indent="-514350">
              <a:buClr>
                <a:schemeClr val="tx1"/>
              </a:buClr>
              <a:buFont typeface="+mj-lt"/>
              <a:buAutoNum type="arabicPeriod"/>
            </a:pPr>
            <a:r>
              <a:rPr lang="en-US" dirty="0" smtClean="0"/>
              <a:t>Put in place a demonstration</a:t>
            </a:r>
          </a:p>
          <a:p>
            <a:pPr marL="514350" indent="-514350">
              <a:buClr>
                <a:schemeClr val="tx1"/>
              </a:buClr>
              <a:buFont typeface="+mj-lt"/>
              <a:buAutoNum type="arabicPeriod"/>
            </a:pPr>
            <a:endParaRPr lang="en-US" dirty="0" smtClean="0"/>
          </a:p>
          <a:p>
            <a:pPr marL="514350" indent="-514350">
              <a:buClr>
                <a:schemeClr val="tx1"/>
              </a:buClr>
              <a:buFont typeface="+mj-lt"/>
              <a:buAutoNum type="arabicPeriod"/>
            </a:pPr>
            <a:r>
              <a:rPr lang="en-US" dirty="0" smtClean="0"/>
              <a:t>Compare to peer systems and groups</a:t>
            </a:r>
          </a:p>
          <a:p>
            <a:pPr marL="514350" indent="-514350">
              <a:buClr>
                <a:schemeClr val="tx1"/>
              </a:buClr>
              <a:buFont typeface="+mj-lt"/>
              <a:buAutoNum type="arabicPeriod"/>
            </a:pPr>
            <a:endParaRPr lang="en-US" dirty="0" smtClean="0"/>
          </a:p>
          <a:p>
            <a:pPr marL="514350" indent="-514350">
              <a:buClr>
                <a:schemeClr val="tx1"/>
              </a:buClr>
              <a:buFont typeface="+mj-lt"/>
              <a:buAutoNum type="arabicPeriod"/>
            </a:pPr>
            <a:r>
              <a:rPr lang="en-US" dirty="0" smtClean="0"/>
              <a:t>Statistical formula</a:t>
            </a:r>
            <a:endParaRPr lang="en-US" dirty="0"/>
          </a:p>
        </p:txBody>
      </p:sp>
      <p:sp>
        <p:nvSpPr>
          <p:cNvPr id="4" name="Slide Number Placeholder 3"/>
          <p:cNvSpPr>
            <a:spLocks noGrp="1"/>
          </p:cNvSpPr>
          <p:nvPr>
            <p:ph type="sldNum" sz="quarter" idx="12"/>
          </p:nvPr>
        </p:nvSpPr>
        <p:spPr/>
        <p:txBody>
          <a:bodyPr/>
          <a:lstStyle/>
          <a:p>
            <a:pPr>
              <a:defRPr/>
            </a:pPr>
            <a:fld id="{99E244D1-AA4F-43AD-B6F8-24BD48EBB0CB}"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Self Introductions</a:t>
            </a:r>
            <a:endParaRPr lang="en-US" dirty="0"/>
          </a:p>
        </p:txBody>
      </p:sp>
      <p:sp>
        <p:nvSpPr>
          <p:cNvPr id="6" name="Subtitle 5"/>
          <p:cNvSpPr>
            <a:spLocks noGrp="1"/>
          </p:cNvSpPr>
          <p:nvPr>
            <p:ph type="subTitle" idx="1"/>
          </p:nvPr>
        </p:nvSpPr>
        <p:spPr/>
        <p:txBody>
          <a:bodyPr/>
          <a:lstStyle/>
          <a:p>
            <a:r>
              <a:rPr lang="en-US" dirty="0" smtClean="0"/>
              <a:t>Name </a:t>
            </a:r>
          </a:p>
          <a:p>
            <a:r>
              <a:rPr lang="en-US" dirty="0" smtClean="0"/>
              <a:t>Affiliation</a:t>
            </a:r>
          </a:p>
          <a:p>
            <a:endParaRPr lang="en-US" dirty="0"/>
          </a:p>
        </p:txBody>
      </p:sp>
      <p:sp>
        <p:nvSpPr>
          <p:cNvPr id="4" name="Slide Number Placeholder 3"/>
          <p:cNvSpPr>
            <a:spLocks noGrp="1"/>
          </p:cNvSpPr>
          <p:nvPr>
            <p:ph type="sldNum" sz="quarter" idx="11"/>
          </p:nvPr>
        </p:nvSpPr>
        <p:spPr/>
        <p:txBody>
          <a:bodyPr/>
          <a:lstStyle/>
          <a:p>
            <a:pPr>
              <a:defRPr/>
            </a:pPr>
            <a:fld id="{99E244D1-AA4F-43AD-B6F8-24BD48EBB0CB}"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for Estimating Demand</a:t>
            </a:r>
            <a:endParaRPr lang="en-US" dirty="0"/>
          </a:p>
        </p:txBody>
      </p:sp>
      <p:sp>
        <p:nvSpPr>
          <p:cNvPr id="3" name="Content Placeholder 2"/>
          <p:cNvSpPr>
            <a:spLocks noGrp="1"/>
          </p:cNvSpPr>
          <p:nvPr>
            <p:ph idx="1"/>
          </p:nvPr>
        </p:nvSpPr>
        <p:spPr/>
        <p:txBody>
          <a:bodyPr/>
          <a:lstStyle/>
          <a:p>
            <a:pPr marL="514350" indent="-514350">
              <a:buClr>
                <a:schemeClr val="tx1"/>
              </a:buClr>
              <a:buFont typeface="+mj-lt"/>
              <a:buAutoNum type="arabicPeriod"/>
            </a:pPr>
            <a:r>
              <a:rPr lang="en-US" dirty="0" smtClean="0">
                <a:solidFill>
                  <a:srgbClr val="FFFF00"/>
                </a:solidFill>
              </a:rPr>
              <a:t>Put in place a demonstration</a:t>
            </a:r>
          </a:p>
          <a:p>
            <a:pPr marL="514350" indent="-514350">
              <a:buFont typeface="+mj-lt"/>
              <a:buAutoNum type="arabicPeriod"/>
            </a:pPr>
            <a:endParaRPr lang="en-US" dirty="0" smtClean="0"/>
          </a:p>
          <a:p>
            <a:pPr marL="514350" indent="-514350">
              <a:buNone/>
            </a:pPr>
            <a:r>
              <a:rPr lang="en-US" dirty="0" smtClean="0"/>
              <a:t>Essentially this is what the State of Maine has been doing for 30 years.  “Given this type of service in this area at this price this is what the demand for service is.”</a:t>
            </a:r>
          </a:p>
          <a:p>
            <a:pPr marL="514350" indent="-514350">
              <a:buFont typeface="+mj-lt"/>
              <a:buAutoNum type="arabicPeriod"/>
            </a:pPr>
            <a:endParaRPr lang="en-US" dirty="0" smtClean="0"/>
          </a:p>
          <a:p>
            <a:pPr marL="514350" indent="-514350">
              <a:buNone/>
            </a:pPr>
            <a:endParaRPr lang="en-US" dirty="0" smtClean="0"/>
          </a:p>
          <a:p>
            <a:pPr marL="514350" indent="-514350">
              <a:buFont typeface="+mj-lt"/>
              <a:buAutoNum type="arabicPeriod"/>
            </a:pPr>
            <a:endParaRPr lang="en-US" dirty="0" smtClean="0"/>
          </a:p>
          <a:p>
            <a:pPr marL="514350" indent="-514350">
              <a:buNone/>
            </a:pPr>
            <a:endParaRPr lang="en-US" dirty="0"/>
          </a:p>
        </p:txBody>
      </p:sp>
      <p:sp>
        <p:nvSpPr>
          <p:cNvPr id="4" name="Slide Number Placeholder 3"/>
          <p:cNvSpPr>
            <a:spLocks noGrp="1"/>
          </p:cNvSpPr>
          <p:nvPr>
            <p:ph type="sldNum" sz="quarter" idx="12"/>
          </p:nvPr>
        </p:nvSpPr>
        <p:spPr/>
        <p:txBody>
          <a:bodyPr/>
          <a:lstStyle/>
          <a:p>
            <a:pPr>
              <a:defRPr/>
            </a:pPr>
            <a:fld id="{99E244D1-AA4F-43AD-B6F8-24BD48EBB0CB}"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for Estimating Demand</a:t>
            </a:r>
            <a:endParaRPr lang="en-US" dirty="0"/>
          </a:p>
        </p:txBody>
      </p:sp>
      <p:sp>
        <p:nvSpPr>
          <p:cNvPr id="3" name="Content Placeholder 2"/>
          <p:cNvSpPr>
            <a:spLocks noGrp="1"/>
          </p:cNvSpPr>
          <p:nvPr>
            <p:ph idx="1"/>
          </p:nvPr>
        </p:nvSpPr>
        <p:spPr/>
        <p:txBody>
          <a:bodyPr/>
          <a:lstStyle/>
          <a:p>
            <a:pPr marL="514350" indent="-514350">
              <a:buClr>
                <a:schemeClr val="tx1"/>
              </a:buClr>
              <a:buFont typeface="+mj-lt"/>
              <a:buAutoNum type="arabicPeriod"/>
            </a:pPr>
            <a:r>
              <a:rPr lang="en-US" dirty="0" smtClean="0"/>
              <a:t>Put in place a demonstration</a:t>
            </a:r>
          </a:p>
          <a:p>
            <a:pPr marL="514350" indent="-514350">
              <a:buClr>
                <a:schemeClr val="tx1"/>
              </a:buClr>
              <a:buFont typeface="+mj-lt"/>
              <a:buAutoNum type="arabicPeriod"/>
            </a:pPr>
            <a:endParaRPr lang="en-US" dirty="0" smtClean="0"/>
          </a:p>
          <a:p>
            <a:pPr marL="514350" indent="-514350">
              <a:buClr>
                <a:schemeClr val="tx1"/>
              </a:buClr>
              <a:buFont typeface="+mj-lt"/>
              <a:buAutoNum type="arabicPeriod"/>
            </a:pPr>
            <a:r>
              <a:rPr lang="en-US" dirty="0" smtClean="0">
                <a:solidFill>
                  <a:srgbClr val="FFFF00"/>
                </a:solidFill>
              </a:rPr>
              <a:t>Compare to peer systems and groups</a:t>
            </a:r>
          </a:p>
          <a:p>
            <a:pPr marL="514350" indent="-514350">
              <a:buFont typeface="+mj-lt"/>
              <a:buAutoNum type="arabicPeriod"/>
            </a:pPr>
            <a:endParaRPr lang="en-US" dirty="0" smtClean="0"/>
          </a:p>
          <a:p>
            <a:pPr marL="514350" indent="-514350">
              <a:buNone/>
            </a:pPr>
            <a:r>
              <a:rPr lang="en-US" dirty="0" smtClean="0"/>
              <a:t>The Maine Strategic Transit Plan 2025 identified 7 peer states as a group that could be compared to Maine and as you will see Maine does not compare favorably.</a:t>
            </a:r>
            <a:endParaRPr lang="en-US" dirty="0"/>
          </a:p>
        </p:txBody>
      </p:sp>
      <p:sp>
        <p:nvSpPr>
          <p:cNvPr id="4" name="Slide Number Placeholder 3"/>
          <p:cNvSpPr>
            <a:spLocks noGrp="1"/>
          </p:cNvSpPr>
          <p:nvPr>
            <p:ph type="sldNum" sz="quarter" idx="12"/>
          </p:nvPr>
        </p:nvSpPr>
        <p:spPr/>
        <p:txBody>
          <a:bodyPr/>
          <a:lstStyle/>
          <a:p>
            <a:pPr>
              <a:defRPr/>
            </a:pPr>
            <a:fld id="{99E244D1-AA4F-43AD-B6F8-24BD48EBB0CB}"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for Estimating Demand</a:t>
            </a:r>
            <a:endParaRPr lang="en-US" dirty="0"/>
          </a:p>
        </p:txBody>
      </p:sp>
      <p:sp>
        <p:nvSpPr>
          <p:cNvPr id="3" name="Content Placeholder 2"/>
          <p:cNvSpPr>
            <a:spLocks noGrp="1"/>
          </p:cNvSpPr>
          <p:nvPr>
            <p:ph idx="1"/>
          </p:nvPr>
        </p:nvSpPr>
        <p:spPr/>
        <p:txBody>
          <a:bodyPr/>
          <a:lstStyle/>
          <a:p>
            <a:pPr marL="514350" indent="-514350">
              <a:buClr>
                <a:schemeClr val="tx1"/>
              </a:buClr>
              <a:buFont typeface="+mj-lt"/>
              <a:buAutoNum type="arabicPeriod"/>
            </a:pPr>
            <a:r>
              <a:rPr lang="en-US" dirty="0" smtClean="0"/>
              <a:t>Put in place a demonstration</a:t>
            </a:r>
          </a:p>
          <a:p>
            <a:pPr marL="514350" indent="-514350">
              <a:buClr>
                <a:schemeClr val="tx1"/>
              </a:buClr>
              <a:buFont typeface="+mj-lt"/>
              <a:buAutoNum type="arabicPeriod"/>
            </a:pPr>
            <a:endParaRPr lang="en-US" dirty="0" smtClean="0"/>
          </a:p>
          <a:p>
            <a:pPr marL="514350" indent="-514350">
              <a:buClr>
                <a:schemeClr val="tx1"/>
              </a:buClr>
              <a:buFont typeface="+mj-lt"/>
              <a:buAutoNum type="arabicPeriod"/>
            </a:pPr>
            <a:r>
              <a:rPr lang="en-US" dirty="0" smtClean="0"/>
              <a:t>Compare to peer systems and groups</a:t>
            </a:r>
          </a:p>
          <a:p>
            <a:pPr marL="514350" indent="-514350">
              <a:buClr>
                <a:schemeClr val="tx1"/>
              </a:buClr>
              <a:buFont typeface="+mj-lt"/>
              <a:buAutoNum type="arabicPeriod"/>
            </a:pPr>
            <a:endParaRPr lang="en-US" dirty="0" smtClean="0"/>
          </a:p>
          <a:p>
            <a:pPr marL="514350" indent="-514350">
              <a:buClr>
                <a:schemeClr val="tx1"/>
              </a:buClr>
              <a:buFont typeface="+mj-lt"/>
              <a:buAutoNum type="arabicPeriod"/>
            </a:pPr>
            <a:r>
              <a:rPr lang="en-US" dirty="0" smtClean="0">
                <a:solidFill>
                  <a:srgbClr val="FFFF00"/>
                </a:solidFill>
              </a:rPr>
              <a:t>Statistical formula</a:t>
            </a:r>
          </a:p>
          <a:p>
            <a:pPr marL="514350" indent="-514350">
              <a:buFont typeface="+mj-lt"/>
              <a:buAutoNum type="arabicPeriod"/>
            </a:pPr>
            <a:endParaRPr lang="en-US" dirty="0" smtClean="0">
              <a:solidFill>
                <a:srgbClr val="FFFF00"/>
              </a:solidFill>
            </a:endParaRPr>
          </a:p>
          <a:p>
            <a:pPr marL="514350" indent="-514350">
              <a:buNone/>
            </a:pPr>
            <a:r>
              <a:rPr lang="en-US" dirty="0" smtClean="0"/>
              <a:t>For both the rural and urban areas a statistical formula focusing on gap analysis was conducted.</a:t>
            </a:r>
            <a:endParaRPr lang="en-US" dirty="0"/>
          </a:p>
        </p:txBody>
      </p:sp>
      <p:sp>
        <p:nvSpPr>
          <p:cNvPr id="4" name="Slide Number Placeholder 3"/>
          <p:cNvSpPr>
            <a:spLocks noGrp="1"/>
          </p:cNvSpPr>
          <p:nvPr>
            <p:ph type="sldNum" sz="quarter" idx="12"/>
          </p:nvPr>
        </p:nvSpPr>
        <p:spPr/>
        <p:txBody>
          <a:bodyPr/>
          <a:lstStyle/>
          <a:p>
            <a:pPr>
              <a:defRPr/>
            </a:pPr>
            <a:fld id="{99E244D1-AA4F-43AD-B6F8-24BD48EBB0CB}"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99D3B6E-038C-45F8-AD36-FEE84F70DEBA}" type="slidenum">
              <a:rPr lang="en-US" smtClean="0"/>
              <a:pPr/>
              <a:t>23</a:t>
            </a:fld>
            <a:endParaRPr lang="en-US"/>
          </a:p>
        </p:txBody>
      </p:sp>
      <p:sp>
        <p:nvSpPr>
          <p:cNvPr id="2" name="Title 1"/>
          <p:cNvSpPr>
            <a:spLocks noGrp="1"/>
          </p:cNvSpPr>
          <p:nvPr>
            <p:ph type="title" idx="4294967295"/>
          </p:nvPr>
        </p:nvSpPr>
        <p:spPr>
          <a:xfrm>
            <a:off x="0" y="254000"/>
            <a:ext cx="8610600" cy="1143000"/>
          </a:xfrm>
        </p:spPr>
        <p:txBody>
          <a:bodyPr>
            <a:normAutofit/>
          </a:bodyPr>
          <a:lstStyle/>
          <a:p>
            <a:r>
              <a:rPr lang="en-US" sz="4400" dirty="0" smtClean="0">
                <a:effectLst/>
                <a:latin typeface="+mn-lt"/>
              </a:rPr>
              <a:t>Estimating Rural Demand</a:t>
            </a:r>
            <a:endParaRPr lang="en-US" sz="4400" dirty="0">
              <a:effectLst/>
              <a:latin typeface="+mn-lt"/>
            </a:endParaRPr>
          </a:p>
        </p:txBody>
      </p:sp>
      <p:sp>
        <p:nvSpPr>
          <p:cNvPr id="3" name="Content Placeholder 2"/>
          <p:cNvSpPr>
            <a:spLocks noGrp="1"/>
          </p:cNvSpPr>
          <p:nvPr>
            <p:ph idx="4294967295"/>
          </p:nvPr>
        </p:nvSpPr>
        <p:spPr>
          <a:xfrm>
            <a:off x="914400" y="1979613"/>
            <a:ext cx="8229600" cy="4527550"/>
          </a:xfrm>
        </p:spPr>
        <p:txBody>
          <a:bodyPr/>
          <a:lstStyle/>
          <a:p>
            <a:pPr marL="0" indent="0">
              <a:buNone/>
            </a:pPr>
            <a:r>
              <a:rPr lang="en-US" sz="2800" dirty="0"/>
              <a:t>TCRP Report </a:t>
            </a:r>
            <a:r>
              <a:rPr lang="en-US" sz="2800" dirty="0" smtClean="0"/>
              <a:t>161</a:t>
            </a:r>
          </a:p>
          <a:p>
            <a:pPr marL="0" indent="0">
              <a:buNone/>
            </a:pPr>
            <a:r>
              <a:rPr lang="en-US" sz="2800" dirty="0" smtClean="0"/>
              <a:t>Methods for Forecasting Demand and Quantifying Need for Rural Passenger Transportation: Final Workbook</a:t>
            </a:r>
          </a:p>
          <a:p>
            <a:pPr marL="0" indent="0">
              <a:buNone/>
            </a:pPr>
            <a:endParaRPr lang="en-US" sz="2800" dirty="0" smtClean="0"/>
          </a:p>
          <a:p>
            <a:pPr marL="0" indent="0">
              <a:buNone/>
            </a:pPr>
            <a:r>
              <a:rPr lang="en-US" sz="2800" dirty="0" smtClean="0"/>
              <a:t>Transit Cooperative Research Program</a:t>
            </a:r>
          </a:p>
          <a:p>
            <a:pPr marL="0" indent="0">
              <a:buNone/>
            </a:pPr>
            <a:r>
              <a:rPr lang="en-US" sz="2800" dirty="0" smtClean="0"/>
              <a:t>Washington, D.C. 2013</a:t>
            </a:r>
          </a:p>
          <a:p>
            <a:pPr marL="0" indent="0">
              <a:buNone/>
            </a:pPr>
            <a:endParaRPr lang="en-US" dirty="0"/>
          </a:p>
        </p:txBody>
      </p:sp>
    </p:spTree>
    <p:extLst>
      <p:ext uri="{BB962C8B-B14F-4D97-AF65-F5344CB8AC3E}">
        <p14:creationId xmlns:p14="http://schemas.microsoft.com/office/powerpoint/2010/main" xmlns="" val="3841774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99D3B6E-038C-45F8-AD36-FEE84F70DEBA}" type="slidenum">
              <a:rPr lang="en-US" smtClean="0"/>
              <a:pPr/>
              <a:t>24</a:t>
            </a:fld>
            <a:endParaRPr lang="en-US"/>
          </a:p>
        </p:txBody>
      </p:sp>
      <p:sp>
        <p:nvSpPr>
          <p:cNvPr id="2" name="Title 1"/>
          <p:cNvSpPr>
            <a:spLocks noGrp="1"/>
          </p:cNvSpPr>
          <p:nvPr>
            <p:ph type="title" idx="4294967295"/>
          </p:nvPr>
        </p:nvSpPr>
        <p:spPr>
          <a:xfrm>
            <a:off x="0" y="254000"/>
            <a:ext cx="8229600" cy="1143000"/>
          </a:xfrm>
        </p:spPr>
        <p:txBody>
          <a:bodyPr>
            <a:normAutofit/>
          </a:bodyPr>
          <a:lstStyle/>
          <a:p>
            <a:pPr defTabSz="968375"/>
            <a:r>
              <a:rPr lang="en-US" sz="4400" dirty="0" smtClean="0">
                <a:effectLst/>
                <a:latin typeface="+mn-lt"/>
              </a:rPr>
              <a:t>TCRP Formula</a:t>
            </a:r>
            <a:endParaRPr lang="en-US" sz="4400" dirty="0">
              <a:effectLst/>
              <a:latin typeface="+mn-lt"/>
            </a:endParaRPr>
          </a:p>
        </p:txBody>
      </p:sp>
      <p:sp>
        <p:nvSpPr>
          <p:cNvPr id="3" name="Content Placeholder 2"/>
          <p:cNvSpPr>
            <a:spLocks noGrp="1"/>
          </p:cNvSpPr>
          <p:nvPr>
            <p:ph idx="4294967295"/>
          </p:nvPr>
        </p:nvSpPr>
        <p:spPr>
          <a:xfrm>
            <a:off x="615338" y="1600200"/>
            <a:ext cx="8229600" cy="4678363"/>
          </a:xfrm>
        </p:spPr>
        <p:txBody>
          <a:bodyPr>
            <a:noAutofit/>
          </a:bodyPr>
          <a:lstStyle/>
          <a:p>
            <a:pPr marL="0" indent="0">
              <a:buNone/>
            </a:pPr>
            <a:r>
              <a:rPr lang="en-US" sz="2800" dirty="0" smtClean="0"/>
              <a:t>Number of Households having no vehicle X mobility Gap</a:t>
            </a:r>
          </a:p>
          <a:p>
            <a:pPr marL="0" indent="0">
              <a:buNone/>
            </a:pPr>
            <a:endParaRPr lang="en-US" sz="2800" dirty="0"/>
          </a:p>
          <a:p>
            <a:pPr marL="0" indent="0">
              <a:buNone/>
            </a:pPr>
            <a:r>
              <a:rPr lang="en-US" sz="2800" dirty="0" smtClean="0"/>
              <a:t>What is the Mobility Gap?</a:t>
            </a:r>
          </a:p>
          <a:p>
            <a:pPr marL="0" indent="0">
              <a:buNone/>
            </a:pPr>
            <a:endParaRPr lang="en-US" sz="2800" dirty="0"/>
          </a:p>
          <a:p>
            <a:pPr marL="0" indent="0">
              <a:buNone/>
            </a:pPr>
            <a:r>
              <a:rPr lang="en-US" sz="2800" dirty="0" smtClean="0"/>
              <a:t>Number of trips/household/day in a household with one vehicle (5.0) minus number of trips/household/day with no vehicle (3.3) = 1.7</a:t>
            </a:r>
          </a:p>
          <a:p>
            <a:pPr marL="0" indent="0">
              <a:buNone/>
            </a:pPr>
            <a:endParaRPr lang="en-US" sz="2800" dirty="0"/>
          </a:p>
          <a:p>
            <a:pPr marL="0" indent="0">
              <a:buNone/>
            </a:pPr>
            <a:r>
              <a:rPr lang="en-US" sz="2800" dirty="0" smtClean="0"/>
              <a:t>Mobility Gap of 1.7 is an estimate for New England.</a:t>
            </a:r>
            <a:endParaRPr lang="en-US" sz="2800" dirty="0"/>
          </a:p>
        </p:txBody>
      </p:sp>
    </p:spTree>
    <p:extLst>
      <p:ext uri="{BB962C8B-B14F-4D97-AF65-F5344CB8AC3E}">
        <p14:creationId xmlns:p14="http://schemas.microsoft.com/office/powerpoint/2010/main" xmlns="" val="204945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99D3B6E-038C-45F8-AD36-FEE84F70DEBA}" type="slidenum">
              <a:rPr lang="en-US" smtClean="0"/>
              <a:pPr/>
              <a:t>25</a:t>
            </a:fld>
            <a:endParaRPr lang="en-US"/>
          </a:p>
        </p:txBody>
      </p:sp>
      <p:sp>
        <p:nvSpPr>
          <p:cNvPr id="2" name="Title 1"/>
          <p:cNvSpPr>
            <a:spLocks noGrp="1"/>
          </p:cNvSpPr>
          <p:nvPr>
            <p:ph type="title" idx="4294967295"/>
          </p:nvPr>
        </p:nvSpPr>
        <p:spPr>
          <a:xfrm>
            <a:off x="609651" y="304800"/>
            <a:ext cx="8229600" cy="1143000"/>
          </a:xfrm>
        </p:spPr>
        <p:txBody>
          <a:bodyPr>
            <a:normAutofit/>
          </a:bodyPr>
          <a:lstStyle/>
          <a:p>
            <a:r>
              <a:rPr lang="en-US" sz="4400" dirty="0" smtClean="0">
                <a:effectLst/>
                <a:latin typeface="+mn-lt"/>
              </a:rPr>
              <a:t>Page 17 TCRP Report</a:t>
            </a:r>
            <a:endParaRPr lang="en-US" sz="4400" dirty="0">
              <a:effectLst/>
              <a:latin typeface="+mn-lt"/>
            </a:endParaRPr>
          </a:p>
        </p:txBody>
      </p:sp>
      <p:sp>
        <p:nvSpPr>
          <p:cNvPr id="3" name="Content Placeholder 2"/>
          <p:cNvSpPr>
            <a:spLocks noGrp="1"/>
          </p:cNvSpPr>
          <p:nvPr>
            <p:ph idx="4294967295"/>
          </p:nvPr>
        </p:nvSpPr>
        <p:spPr>
          <a:xfrm>
            <a:off x="304800" y="2209800"/>
            <a:ext cx="8458200" cy="3078163"/>
          </a:xfrm>
        </p:spPr>
        <p:txBody>
          <a:bodyPr>
            <a:normAutofit/>
          </a:bodyPr>
          <a:lstStyle/>
          <a:p>
            <a:pPr marL="0" indent="0" algn="r">
              <a:buNone/>
            </a:pPr>
            <a:r>
              <a:rPr lang="en-US" sz="2800" u="sng" dirty="0"/>
              <a:t>Quote from page 17 of the TCRP Report</a:t>
            </a:r>
            <a:r>
              <a:rPr lang="en-US" sz="2800" u="sng" dirty="0" smtClean="0"/>
              <a:t>:</a:t>
            </a:r>
          </a:p>
          <a:p>
            <a:pPr marL="0" indent="0" algn="r">
              <a:buNone/>
            </a:pPr>
            <a:endParaRPr lang="en-US" sz="2800" u="sng" dirty="0"/>
          </a:p>
          <a:p>
            <a:pPr marL="0" indent="0" algn="r">
              <a:buNone/>
            </a:pPr>
            <a:r>
              <a:rPr lang="en-US" sz="2800" dirty="0" smtClean="0"/>
              <a:t> </a:t>
            </a:r>
            <a:r>
              <a:rPr lang="en-US" sz="2800" dirty="0">
                <a:solidFill>
                  <a:srgbClr val="FFFF00"/>
                </a:solidFill>
              </a:rPr>
              <a:t>“In the testing of these suggested methodologies with a number of rural transit agencies, it was found that, at best, only about 20% of the mobility gap trip-based need was met.”</a:t>
            </a:r>
          </a:p>
          <a:p>
            <a:pPr algn="r"/>
            <a:endParaRPr lang="en-US" dirty="0"/>
          </a:p>
        </p:txBody>
      </p:sp>
    </p:spTree>
    <p:extLst>
      <p:ext uri="{BB962C8B-B14F-4D97-AF65-F5344CB8AC3E}">
        <p14:creationId xmlns:p14="http://schemas.microsoft.com/office/powerpoint/2010/main" xmlns="" val="1304912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3218"/>
            <a:ext cx="8229600" cy="6299982"/>
          </a:xfrm>
        </p:spPr>
        <p:txBody>
          <a:bodyPr>
            <a:normAutofit/>
          </a:bodyPr>
          <a:lstStyle/>
          <a:p>
            <a:pPr algn="l"/>
            <a:r>
              <a:rPr lang="en-US" sz="4000" dirty="0" smtClean="0"/>
              <a:t>For both the rural and urban areas of Maine a goal of meeting 20% of</a:t>
            </a:r>
            <a:br>
              <a:rPr lang="en-US" sz="4000" dirty="0" smtClean="0"/>
            </a:br>
            <a:r>
              <a:rPr lang="en-US" sz="4000" dirty="0" smtClean="0"/>
              <a:t> the theoretical demand was set. </a:t>
            </a:r>
            <a:br>
              <a:rPr lang="en-US" sz="4000" dirty="0" smtClean="0"/>
            </a:br>
            <a:r>
              <a:rPr lang="en-US" sz="4000" dirty="0" smtClean="0"/>
              <a:t>A few systems exceed that goal but most do not.  Average across the state was 17%</a:t>
            </a:r>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lstStyle/>
          <a:p>
            <a:pPr>
              <a:defRPr/>
            </a:pPr>
            <a:fld id="{77C35ABA-4688-46FC-940E-CEE0F91A5229}"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7C35ABA-4688-46FC-940E-CEE0F91A5229}" type="slidenum">
              <a:rPr lang="en-US" smtClean="0"/>
              <a:pPr>
                <a:defRPr/>
              </a:pPr>
              <a:t>27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4060978848"/>
              </p:ext>
            </p:extLst>
          </p:nvPr>
        </p:nvGraphicFramePr>
        <p:xfrm>
          <a:off x="533400" y="152400"/>
          <a:ext cx="7800752" cy="6321559"/>
        </p:xfrm>
        <a:graphic>
          <a:graphicData uri="http://schemas.openxmlformats.org/drawingml/2006/table">
            <a:tbl>
              <a:tblPr firstRow="1" firstCol="1" bandRow="1"/>
              <a:tblGrid>
                <a:gridCol w="1591990"/>
                <a:gridCol w="1830789"/>
                <a:gridCol w="1751189"/>
                <a:gridCol w="2626784"/>
              </a:tblGrid>
              <a:tr h="327474">
                <a:tc gridSpan="4">
                  <a:txBody>
                    <a:bodyPr/>
                    <a:lstStyle/>
                    <a:p>
                      <a:pPr marL="0" marR="0" algn="ctr">
                        <a:lnSpc>
                          <a:spcPct val="115000"/>
                        </a:lnSpc>
                        <a:spcBef>
                          <a:spcPts val="600"/>
                        </a:spcBef>
                        <a:spcAft>
                          <a:spcPts val="600"/>
                        </a:spcAft>
                      </a:pPr>
                      <a:r>
                        <a:rPr lang="en-US" sz="2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County Summary of Transit Need and Trips Provided FY 2012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73031">
                <a:tc>
                  <a:txBody>
                    <a:bodyPr/>
                    <a:lstStyle/>
                    <a:p>
                      <a:pPr marL="0" marR="0" algn="ctr">
                        <a:lnSpc>
                          <a:spcPct val="100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marL="0" marR="0" algn="ctr">
                        <a:lnSpc>
                          <a:spcPct val="100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Annual Need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(Trips)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marL="0" marR="0" algn="ctr">
                        <a:lnSpc>
                          <a:spcPct val="100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Trips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marL="0" marR="0" algn="ctr">
                        <a:lnSpc>
                          <a:spcPct val="100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Trips Provided as </a:t>
                      </a:r>
                      <a:r>
                        <a:rPr lang="en-US" sz="18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 Annual Need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r>
              <a:tr h="294726">
                <a:tc>
                  <a:txBody>
                    <a:bodyPr/>
                    <a:lstStyle/>
                    <a:p>
                      <a:pPr marL="0" marR="0" algn="l">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Androscoggin</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6,025,200</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654,002</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6">
                <a:tc>
                  <a:txBody>
                    <a:bodyPr/>
                    <a:lstStyle/>
                    <a:p>
                      <a:pPr marL="0" marR="0" algn="l">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Aroostook</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1,260,600</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278,172</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6">
                <a:tc>
                  <a:txBody>
                    <a:bodyPr/>
                    <a:lstStyle/>
                    <a:p>
                      <a:pPr marL="0" marR="0" algn="l">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Cumberland</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11,696,100</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2,099,781</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6">
                <a:tc>
                  <a:txBody>
                    <a:bodyPr/>
                    <a:lstStyle/>
                    <a:p>
                      <a:pPr marL="0" marR="0" algn="l">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Franklin</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410,100</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90,833</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6">
                <a:tc>
                  <a:txBody>
                    <a:bodyPr/>
                    <a:lstStyle/>
                    <a:p>
                      <a:pPr marL="0" marR="0" algn="l">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Hancock</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705,330</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115,027</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6">
                <a:tc>
                  <a:txBody>
                    <a:bodyPr/>
                    <a:lstStyle/>
                    <a:p>
                      <a:pPr marL="0" marR="0" algn="l">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Kennebec</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2,131,290</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310,322</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6">
                <a:tc>
                  <a:txBody>
                    <a:bodyPr/>
                    <a:lstStyle/>
                    <a:p>
                      <a:pPr marL="0" marR="0" algn="l">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Knox</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532,440</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37,166</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6">
                <a:tc>
                  <a:txBody>
                    <a:bodyPr/>
                    <a:lstStyle/>
                    <a:p>
                      <a:pPr marL="0" marR="0" algn="l">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Lincoln</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191,250</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23,178</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6">
                <a:tc>
                  <a:txBody>
                    <a:bodyPr/>
                    <a:lstStyle/>
                    <a:p>
                      <a:pPr marL="0" marR="0" algn="l">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Oxford</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772,800</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178,367</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6">
                <a:tc>
                  <a:txBody>
                    <a:bodyPr/>
                    <a:lstStyle/>
                    <a:p>
                      <a:pPr marL="0" marR="0" algn="l">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Penobscot</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5,788,600</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1,420,462</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6">
                <a:tc>
                  <a:txBody>
                    <a:bodyPr/>
                    <a:lstStyle/>
                    <a:p>
                      <a:pPr marL="0" marR="0" algn="l">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Piscataquis</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276,930</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43,029</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6">
                <a:tc>
                  <a:txBody>
                    <a:bodyPr/>
                    <a:lstStyle/>
                    <a:p>
                      <a:pPr marL="0" marR="0" algn="l">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Sagadahoc</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486,000</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40,507</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6">
                <a:tc>
                  <a:txBody>
                    <a:bodyPr/>
                    <a:lstStyle/>
                    <a:p>
                      <a:pPr marL="0" marR="0" algn="l">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Somerset</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766,540</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136,829</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6">
                <a:tc>
                  <a:txBody>
                    <a:bodyPr/>
                    <a:lstStyle/>
                    <a:p>
                      <a:pPr marL="0" marR="0" algn="l">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Waldo</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540,000</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115,009</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6">
                <a:tc>
                  <a:txBody>
                    <a:bodyPr/>
                    <a:lstStyle/>
                    <a:p>
                      <a:pPr marL="0" marR="0" algn="l">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Washington</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594,600</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81,317</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6">
                <a:tc>
                  <a:txBody>
                    <a:bodyPr/>
                    <a:lstStyle/>
                    <a:p>
                      <a:pPr marL="0" marR="0" algn="l">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York</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3,535,800</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607,019</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474">
                <a:tc>
                  <a:txBody>
                    <a:bodyPr/>
                    <a:lstStyle/>
                    <a:p>
                      <a:pPr marL="0" marR="0" algn="l">
                        <a:lnSpc>
                          <a:spcPct val="115000"/>
                        </a:lnSpc>
                        <a:spcBef>
                          <a:spcPts val="300"/>
                        </a:spcBef>
                        <a:spcAft>
                          <a:spcPts val="30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Maine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DBA9"/>
                    </a:solidFill>
                  </a:tcPr>
                </a:tc>
                <a:tc>
                  <a:txBody>
                    <a:bodyPr/>
                    <a:lstStyle/>
                    <a:p>
                      <a:pPr marL="0" marR="0" algn="ctr">
                        <a:lnSpc>
                          <a:spcPct val="115000"/>
                        </a:lnSpc>
                        <a:spcBef>
                          <a:spcPts val="300"/>
                        </a:spcBef>
                        <a:spcAft>
                          <a:spcPts val="30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35,713,580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DBA9"/>
                    </a:solidFill>
                  </a:tcPr>
                </a:tc>
                <a:tc>
                  <a:txBody>
                    <a:bodyPr/>
                    <a:lstStyle/>
                    <a:p>
                      <a:pPr marL="0" marR="0" algn="ctr">
                        <a:lnSpc>
                          <a:spcPct val="115000"/>
                        </a:lnSpc>
                        <a:spcBef>
                          <a:spcPts val="300"/>
                        </a:spcBef>
                        <a:spcAft>
                          <a:spcPts val="30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6,231,020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DBA9"/>
                    </a:solidFill>
                  </a:tcPr>
                </a:tc>
                <a:tc>
                  <a:txBody>
                    <a:bodyPr/>
                    <a:lstStyle/>
                    <a:p>
                      <a:pPr marL="0" marR="0" algn="ctr">
                        <a:lnSpc>
                          <a:spcPct val="115000"/>
                        </a:lnSpc>
                        <a:spcBef>
                          <a:spcPts val="300"/>
                        </a:spcBef>
                        <a:spcAft>
                          <a:spcPts val="30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DBA9"/>
                    </a:solidFill>
                  </a:tcPr>
                </a:tc>
              </a:tr>
            </a:tbl>
          </a:graphicData>
        </a:graphic>
      </p:graphicFrame>
      <p:sp>
        <p:nvSpPr>
          <p:cNvPr id="4" name="TextBox 3"/>
          <p:cNvSpPr txBox="1"/>
          <p:nvPr/>
        </p:nvSpPr>
        <p:spPr>
          <a:xfrm>
            <a:off x="457200" y="6550223"/>
            <a:ext cx="2438400" cy="307777"/>
          </a:xfrm>
          <a:prstGeom prst="rect">
            <a:avLst/>
          </a:prstGeom>
          <a:noFill/>
        </p:spPr>
        <p:txBody>
          <a:bodyPr wrap="square" rtlCol="0">
            <a:spAutoFit/>
          </a:bodyPr>
          <a:lstStyle/>
          <a:p>
            <a:r>
              <a:rPr lang="en-US" sz="1400" dirty="0" smtClean="0"/>
              <a:t>Table 8 page 33</a:t>
            </a:r>
            <a:endParaRPr lang="en-US" sz="1400" dirty="0"/>
          </a:p>
        </p:txBody>
      </p:sp>
    </p:spTree>
    <p:extLst>
      <p:ext uri="{BB962C8B-B14F-4D97-AF65-F5344CB8AC3E}">
        <p14:creationId xmlns:p14="http://schemas.microsoft.com/office/powerpoint/2010/main" xmlns="" val="3357736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E244D1-AA4F-43AD-B6F8-24BD48EBB0CB}" type="slidenum">
              <a:rPr lang="en-US" smtClean="0"/>
              <a:pPr>
                <a:defRPr/>
              </a:pPr>
              <a:t>28</a:t>
            </a:fld>
            <a:endParaRPr lang="en-US"/>
          </a:p>
        </p:txBody>
      </p:sp>
      <p:graphicFrame>
        <p:nvGraphicFramePr>
          <p:cNvPr id="8" name="Table 7"/>
          <p:cNvGraphicFramePr>
            <a:graphicFrameLocks noGrp="1"/>
          </p:cNvGraphicFramePr>
          <p:nvPr/>
        </p:nvGraphicFramePr>
        <p:xfrm>
          <a:off x="762000" y="524698"/>
          <a:ext cx="7620000" cy="6053825"/>
        </p:xfrm>
        <a:graphic>
          <a:graphicData uri="http://schemas.openxmlformats.org/drawingml/2006/table">
            <a:tbl>
              <a:tblPr firstRow="1" bandRow="1">
                <a:tableStyleId>{5C22544A-7EE6-4342-B048-85BDC9FD1C3A}</a:tableStyleId>
              </a:tblPr>
              <a:tblGrid>
                <a:gridCol w="2937164"/>
                <a:gridCol w="1911925"/>
                <a:gridCol w="2770911"/>
              </a:tblGrid>
              <a:tr h="1144873">
                <a:tc>
                  <a:txBody>
                    <a:bodyPr/>
                    <a:lstStyle/>
                    <a:p>
                      <a:pPr algn="ctr"/>
                      <a:r>
                        <a:rPr lang="en-US" sz="2400" dirty="0" smtClean="0"/>
                        <a:t>Service</a:t>
                      </a:r>
                      <a:endParaRPr lang="en-US" sz="2400" dirty="0"/>
                    </a:p>
                  </a:txBody>
                  <a:tcPr anchor="ctr">
                    <a:solidFill>
                      <a:schemeClr val="accent1"/>
                    </a:solidFill>
                  </a:tcPr>
                </a:tc>
                <a:tc>
                  <a:txBody>
                    <a:bodyPr/>
                    <a:lstStyle/>
                    <a:p>
                      <a:pPr algn="ctr"/>
                      <a:r>
                        <a:rPr lang="en-US" sz="2400" dirty="0" smtClean="0"/>
                        <a:t>2012 Trips</a:t>
                      </a:r>
                      <a:endParaRPr lang="en-US" sz="2400" dirty="0"/>
                    </a:p>
                  </a:txBody>
                  <a:tcPr anchor="ctr">
                    <a:solidFill>
                      <a:schemeClr val="accent1"/>
                    </a:solidFill>
                  </a:tcPr>
                </a:tc>
                <a:tc>
                  <a:txBody>
                    <a:bodyPr/>
                    <a:lstStyle/>
                    <a:p>
                      <a:pPr algn="ctr"/>
                      <a:r>
                        <a:rPr lang="en-US" sz="2400" dirty="0" smtClean="0"/>
                        <a:t>Percent of</a:t>
                      </a:r>
                      <a:r>
                        <a:rPr lang="en-US" sz="2400" baseline="0" dirty="0" smtClean="0"/>
                        <a:t> Theoretical Demand Met</a:t>
                      </a:r>
                      <a:endParaRPr lang="en-US" sz="2400" dirty="0"/>
                    </a:p>
                  </a:txBody>
                  <a:tcPr anchor="ctr">
                    <a:solidFill>
                      <a:schemeClr val="accent1"/>
                    </a:solidFill>
                  </a:tcPr>
                </a:tc>
              </a:tr>
              <a:tr h="823700">
                <a:tc>
                  <a:txBody>
                    <a:bodyPr/>
                    <a:lstStyle/>
                    <a:p>
                      <a:pPr marL="0" marR="0" algn="l">
                        <a:lnSpc>
                          <a:spcPct val="115000"/>
                        </a:lnSpc>
                        <a:spcBef>
                          <a:spcPts val="0"/>
                        </a:spcBef>
                        <a:spcAft>
                          <a:spcPts val="800"/>
                        </a:spcAft>
                      </a:pPr>
                      <a:r>
                        <a:rPr lang="en-US" sz="2400" dirty="0" smtClean="0">
                          <a:solidFill>
                            <a:srgbClr val="000000"/>
                          </a:solidFill>
                          <a:latin typeface="Calibri"/>
                          <a:ea typeface="Calibri"/>
                          <a:cs typeface="Times New Roman"/>
                        </a:rPr>
                        <a:t>Citylink (Lewiston-Auburn)</a:t>
                      </a:r>
                      <a:endParaRPr lang="en-US" sz="2400" dirty="0">
                        <a:latin typeface="Calibri"/>
                        <a:ea typeface="Calibri"/>
                        <a:cs typeface="Times New Roman"/>
                      </a:endParaRPr>
                    </a:p>
                  </a:txBody>
                  <a:tcPr marL="68580" marR="68580" marT="0" marB="0"/>
                </a:tc>
                <a:tc>
                  <a:txBody>
                    <a:bodyPr/>
                    <a:lstStyle/>
                    <a:p>
                      <a:pPr marL="0" marR="0" algn="r">
                        <a:lnSpc>
                          <a:spcPct val="115000"/>
                        </a:lnSpc>
                        <a:spcBef>
                          <a:spcPts val="0"/>
                        </a:spcBef>
                        <a:spcAft>
                          <a:spcPts val="800"/>
                        </a:spcAft>
                      </a:pPr>
                      <a:r>
                        <a:rPr lang="en-US" sz="2400" dirty="0">
                          <a:solidFill>
                            <a:srgbClr val="000000"/>
                          </a:solidFill>
                          <a:latin typeface="Calibri"/>
                          <a:ea typeface="Calibri"/>
                          <a:cs typeface="Times New Roman"/>
                        </a:rPr>
                        <a:t>350,604</a:t>
                      </a:r>
                      <a:endParaRPr lang="en-US" sz="24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800"/>
                        </a:spcAft>
                      </a:pPr>
                      <a:r>
                        <a:rPr lang="en-US" sz="2800" dirty="0">
                          <a:solidFill>
                            <a:srgbClr val="000000"/>
                          </a:solidFill>
                          <a:latin typeface="Calibri"/>
                          <a:ea typeface="Calibri"/>
                          <a:cs typeface="Times New Roman"/>
                        </a:rPr>
                        <a:t>7%</a:t>
                      </a:r>
                      <a:endParaRPr lang="en-US" sz="2800" dirty="0">
                        <a:latin typeface="Calibri"/>
                        <a:ea typeface="Calibri"/>
                        <a:cs typeface="Times New Roman"/>
                      </a:endParaRPr>
                    </a:p>
                  </a:txBody>
                  <a:tcPr marL="68580" marR="68580" marT="0" marB="0" anchor="ctr"/>
                </a:tc>
              </a:tr>
              <a:tr h="823700">
                <a:tc>
                  <a:txBody>
                    <a:bodyPr/>
                    <a:lstStyle/>
                    <a:p>
                      <a:pPr marL="0" marR="0" algn="l">
                        <a:lnSpc>
                          <a:spcPct val="115000"/>
                        </a:lnSpc>
                        <a:spcBef>
                          <a:spcPts val="0"/>
                        </a:spcBef>
                        <a:spcAft>
                          <a:spcPts val="800"/>
                        </a:spcAft>
                      </a:pPr>
                      <a:r>
                        <a:rPr lang="en-US" sz="2400" dirty="0">
                          <a:solidFill>
                            <a:srgbClr val="000000"/>
                          </a:solidFill>
                          <a:latin typeface="Calibri"/>
                          <a:ea typeface="Calibri"/>
                          <a:cs typeface="Times New Roman"/>
                        </a:rPr>
                        <a:t>Community </a:t>
                      </a:r>
                      <a:r>
                        <a:rPr lang="en-US" sz="2400" dirty="0" smtClean="0">
                          <a:solidFill>
                            <a:srgbClr val="000000"/>
                          </a:solidFill>
                          <a:latin typeface="Calibri"/>
                          <a:ea typeface="Calibri"/>
                          <a:cs typeface="Times New Roman"/>
                        </a:rPr>
                        <a:t>Connector</a:t>
                      </a:r>
                      <a:r>
                        <a:rPr lang="en-US" sz="2400" baseline="0" dirty="0" smtClean="0">
                          <a:solidFill>
                            <a:schemeClr val="dk1"/>
                          </a:solidFill>
                          <a:latin typeface="Calibri"/>
                          <a:ea typeface="Calibri"/>
                          <a:cs typeface="Times New Roman"/>
                        </a:rPr>
                        <a:t> (Bangor)</a:t>
                      </a:r>
                      <a:endParaRPr lang="en-US" sz="2400" dirty="0" smtClean="0">
                        <a:solidFill>
                          <a:srgbClr val="000000"/>
                        </a:solidFill>
                        <a:latin typeface="Calibri"/>
                        <a:ea typeface="Calibri"/>
                        <a:cs typeface="Times New Roman"/>
                      </a:endParaRPr>
                    </a:p>
                  </a:txBody>
                  <a:tcPr marL="68580" marR="68580" marT="0" marB="0"/>
                </a:tc>
                <a:tc>
                  <a:txBody>
                    <a:bodyPr/>
                    <a:lstStyle/>
                    <a:p>
                      <a:pPr marL="0" marR="0" algn="r">
                        <a:lnSpc>
                          <a:spcPct val="115000"/>
                        </a:lnSpc>
                        <a:spcBef>
                          <a:spcPts val="0"/>
                        </a:spcBef>
                        <a:spcAft>
                          <a:spcPts val="800"/>
                        </a:spcAft>
                      </a:pPr>
                      <a:r>
                        <a:rPr lang="en-US" sz="2400" dirty="0">
                          <a:solidFill>
                            <a:srgbClr val="000000"/>
                          </a:solidFill>
                          <a:latin typeface="Calibri"/>
                          <a:ea typeface="Calibri"/>
                          <a:cs typeface="Times New Roman"/>
                        </a:rPr>
                        <a:t>1,010,319</a:t>
                      </a:r>
                      <a:endParaRPr lang="en-US" sz="24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800"/>
                        </a:spcAft>
                      </a:pPr>
                      <a:r>
                        <a:rPr lang="en-US" sz="2800" dirty="0">
                          <a:solidFill>
                            <a:srgbClr val="000000"/>
                          </a:solidFill>
                          <a:latin typeface="Calibri"/>
                          <a:ea typeface="Calibri"/>
                          <a:cs typeface="Times New Roman"/>
                        </a:rPr>
                        <a:t>21%</a:t>
                      </a:r>
                      <a:endParaRPr lang="en-US" sz="2800" dirty="0">
                        <a:latin typeface="Calibri"/>
                        <a:ea typeface="Calibri"/>
                        <a:cs typeface="Times New Roman"/>
                      </a:endParaRPr>
                    </a:p>
                  </a:txBody>
                  <a:tcPr marL="68580" marR="68580" marT="0" marB="0" anchor="ctr"/>
                </a:tc>
              </a:tr>
              <a:tr h="586840">
                <a:tc>
                  <a:txBody>
                    <a:bodyPr/>
                    <a:lstStyle/>
                    <a:p>
                      <a:pPr marL="0" marR="0" algn="l">
                        <a:lnSpc>
                          <a:spcPct val="115000"/>
                        </a:lnSpc>
                        <a:spcBef>
                          <a:spcPts val="0"/>
                        </a:spcBef>
                        <a:spcAft>
                          <a:spcPts val="800"/>
                        </a:spcAft>
                      </a:pPr>
                      <a:r>
                        <a:rPr lang="en-US" sz="2400" dirty="0" smtClean="0">
                          <a:solidFill>
                            <a:srgbClr val="000000"/>
                          </a:solidFill>
                          <a:latin typeface="Calibri"/>
                          <a:ea typeface="Calibri"/>
                          <a:cs typeface="Times New Roman"/>
                        </a:rPr>
                        <a:t>Metro  (Portland)</a:t>
                      </a:r>
                      <a:endParaRPr lang="en-US" sz="2400" dirty="0">
                        <a:latin typeface="Calibri"/>
                        <a:ea typeface="Calibri"/>
                        <a:cs typeface="Times New Roman"/>
                      </a:endParaRPr>
                    </a:p>
                  </a:txBody>
                  <a:tcPr marL="68580" marR="68580" marT="0" marB="0"/>
                </a:tc>
                <a:tc>
                  <a:txBody>
                    <a:bodyPr/>
                    <a:lstStyle/>
                    <a:p>
                      <a:pPr marL="0" marR="0" algn="r">
                        <a:lnSpc>
                          <a:spcPct val="115000"/>
                        </a:lnSpc>
                        <a:spcBef>
                          <a:spcPts val="0"/>
                        </a:spcBef>
                        <a:spcAft>
                          <a:spcPts val="800"/>
                        </a:spcAft>
                      </a:pPr>
                      <a:r>
                        <a:rPr lang="en-US" sz="2400" dirty="0">
                          <a:solidFill>
                            <a:srgbClr val="000000"/>
                          </a:solidFill>
                          <a:latin typeface="Calibri"/>
                          <a:ea typeface="Calibri"/>
                          <a:cs typeface="Times New Roman"/>
                        </a:rPr>
                        <a:t>1,464,643</a:t>
                      </a:r>
                      <a:endParaRPr lang="en-US" sz="24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800"/>
                        </a:spcAft>
                      </a:pPr>
                      <a:r>
                        <a:rPr lang="en-US" sz="2800" dirty="0">
                          <a:solidFill>
                            <a:srgbClr val="000000"/>
                          </a:solidFill>
                          <a:latin typeface="Calibri"/>
                          <a:ea typeface="Calibri"/>
                          <a:cs typeface="Times New Roman"/>
                        </a:rPr>
                        <a:t>15%</a:t>
                      </a:r>
                      <a:endParaRPr lang="en-US" sz="2800" dirty="0">
                        <a:latin typeface="Calibri"/>
                        <a:ea typeface="Calibri"/>
                        <a:cs typeface="Times New Roman"/>
                      </a:endParaRPr>
                    </a:p>
                  </a:txBody>
                  <a:tcPr marL="68580" marR="68580" marT="0" marB="0" anchor="ctr"/>
                </a:tc>
              </a:tr>
              <a:tr h="586840">
                <a:tc>
                  <a:txBody>
                    <a:bodyPr/>
                    <a:lstStyle/>
                    <a:p>
                      <a:pPr marL="0" marR="0" algn="l">
                        <a:lnSpc>
                          <a:spcPct val="115000"/>
                        </a:lnSpc>
                        <a:spcBef>
                          <a:spcPts val="0"/>
                        </a:spcBef>
                        <a:spcAft>
                          <a:spcPts val="800"/>
                        </a:spcAft>
                      </a:pPr>
                      <a:r>
                        <a:rPr lang="en-US" sz="2400" dirty="0" smtClean="0">
                          <a:solidFill>
                            <a:srgbClr val="000000"/>
                          </a:solidFill>
                          <a:latin typeface="Calibri"/>
                          <a:ea typeface="Calibri"/>
                          <a:cs typeface="Times New Roman"/>
                        </a:rPr>
                        <a:t>South </a:t>
                      </a:r>
                      <a:r>
                        <a:rPr lang="en-US" sz="2400" dirty="0">
                          <a:solidFill>
                            <a:srgbClr val="000000"/>
                          </a:solidFill>
                          <a:latin typeface="Calibri"/>
                          <a:ea typeface="Calibri"/>
                          <a:cs typeface="Times New Roman"/>
                        </a:rPr>
                        <a:t>Portland Bus</a:t>
                      </a:r>
                      <a:endParaRPr lang="en-US" sz="2400" dirty="0">
                        <a:latin typeface="Calibri"/>
                        <a:ea typeface="Calibri"/>
                        <a:cs typeface="Times New Roman"/>
                      </a:endParaRPr>
                    </a:p>
                  </a:txBody>
                  <a:tcPr marL="68580" marR="68580" marT="0" marB="0"/>
                </a:tc>
                <a:tc>
                  <a:txBody>
                    <a:bodyPr/>
                    <a:lstStyle/>
                    <a:p>
                      <a:pPr marL="0" marR="0" algn="r">
                        <a:lnSpc>
                          <a:spcPct val="115000"/>
                        </a:lnSpc>
                        <a:spcBef>
                          <a:spcPts val="0"/>
                        </a:spcBef>
                        <a:spcAft>
                          <a:spcPts val="800"/>
                        </a:spcAft>
                      </a:pPr>
                      <a:r>
                        <a:rPr lang="en-US" sz="2400" dirty="0">
                          <a:solidFill>
                            <a:srgbClr val="000000"/>
                          </a:solidFill>
                          <a:latin typeface="Calibri"/>
                          <a:ea typeface="Calibri"/>
                          <a:cs typeface="Times New Roman"/>
                        </a:rPr>
                        <a:t>247,370</a:t>
                      </a:r>
                      <a:endParaRPr lang="en-US" sz="24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800"/>
                        </a:spcAft>
                      </a:pPr>
                      <a:r>
                        <a:rPr lang="en-US" sz="2800" dirty="0">
                          <a:solidFill>
                            <a:srgbClr val="000000"/>
                          </a:solidFill>
                          <a:latin typeface="Calibri"/>
                          <a:ea typeface="Calibri"/>
                          <a:cs typeface="Times New Roman"/>
                        </a:rPr>
                        <a:t>26%</a:t>
                      </a:r>
                      <a:endParaRPr lang="en-US" sz="2800" dirty="0">
                        <a:latin typeface="Calibri"/>
                        <a:ea typeface="Calibri"/>
                        <a:cs typeface="Times New Roman"/>
                      </a:endParaRPr>
                    </a:p>
                  </a:txBody>
                  <a:tcPr marL="68580" marR="68580" marT="0" marB="0" anchor="ctr"/>
                </a:tc>
              </a:tr>
              <a:tr h="817001">
                <a:tc>
                  <a:txBody>
                    <a:bodyPr/>
                    <a:lstStyle/>
                    <a:p>
                      <a:r>
                        <a:rPr lang="en-US" sz="2400" b="1" dirty="0" smtClean="0"/>
                        <a:t>Urban Group</a:t>
                      </a:r>
                      <a:endParaRPr lang="en-US" sz="2400" b="1" dirty="0"/>
                    </a:p>
                  </a:txBody>
                  <a:tcPr/>
                </a:tc>
                <a:tc>
                  <a:txBody>
                    <a:bodyPr/>
                    <a:lstStyle/>
                    <a:p>
                      <a:pPr algn="r"/>
                      <a:r>
                        <a:rPr kumimoji="0" lang="en-US" sz="2400" b="1" kern="1200" dirty="0" smtClean="0">
                          <a:solidFill>
                            <a:schemeClr val="dk1"/>
                          </a:solidFill>
                          <a:latin typeface="+mn-lt"/>
                          <a:ea typeface="+mn-ea"/>
                          <a:cs typeface="+mn-cs"/>
                        </a:rPr>
                        <a:t>3,072,936</a:t>
                      </a:r>
                    </a:p>
                    <a:p>
                      <a:pPr algn="r"/>
                      <a:r>
                        <a:rPr kumimoji="0" lang="en-US" sz="2400" b="1" kern="1200" dirty="0" smtClean="0">
                          <a:solidFill>
                            <a:schemeClr val="dk1"/>
                          </a:solidFill>
                          <a:latin typeface="+mn-lt"/>
                          <a:ea typeface="+mn-ea"/>
                          <a:cs typeface="+mn-cs"/>
                        </a:rPr>
                        <a:t>(Total)</a:t>
                      </a:r>
                    </a:p>
                  </a:txBody>
                  <a:tcPr/>
                </a:tc>
                <a:tc>
                  <a:txBody>
                    <a:bodyPr/>
                    <a:lstStyle/>
                    <a:p>
                      <a:pPr algn="r"/>
                      <a:endParaRPr lang="en-US" sz="2800" b="1" smtClean="0"/>
                    </a:p>
                  </a:txBody>
                  <a:tcPr/>
                </a:tc>
              </a:tr>
              <a:tr h="1185969">
                <a:tc>
                  <a:txBody>
                    <a:bodyPr/>
                    <a:lstStyle/>
                    <a:p>
                      <a:r>
                        <a:rPr lang="en-US" sz="2400" b="1" dirty="0" smtClean="0"/>
                        <a:t>27 other Services</a:t>
                      </a:r>
                    </a:p>
                    <a:p>
                      <a:r>
                        <a:rPr lang="en-US" sz="2400" b="1" dirty="0" smtClean="0"/>
                        <a:t>Primarily Rural</a:t>
                      </a:r>
                      <a:endParaRPr lang="en-US" sz="2400" b="1" dirty="0"/>
                    </a:p>
                  </a:txBody>
                  <a:tcPr/>
                </a:tc>
                <a:tc>
                  <a:txBody>
                    <a:bodyPr/>
                    <a:lstStyle/>
                    <a:p>
                      <a:pPr algn="r"/>
                      <a:r>
                        <a:rPr kumimoji="0" lang="en-US" sz="2400" b="1" kern="1200" dirty="0" smtClean="0">
                          <a:solidFill>
                            <a:schemeClr val="dk1"/>
                          </a:solidFill>
                          <a:latin typeface="+mn-lt"/>
                          <a:ea typeface="+mn-ea"/>
                          <a:cs typeface="+mn-cs"/>
                        </a:rPr>
                        <a:t>3,878,860</a:t>
                      </a:r>
                    </a:p>
                    <a:p>
                      <a:pPr algn="r"/>
                      <a:r>
                        <a:rPr kumimoji="0" lang="en-US" sz="2400" b="1" kern="1200" dirty="0" smtClean="0">
                          <a:solidFill>
                            <a:schemeClr val="dk1"/>
                          </a:solidFill>
                          <a:latin typeface="+mn-lt"/>
                          <a:ea typeface="+mn-ea"/>
                          <a:cs typeface="+mn-cs"/>
                        </a:rPr>
                        <a:t>(Total)</a:t>
                      </a:r>
                      <a:endParaRPr lang="en-US" sz="3200" b="1" dirty="0"/>
                    </a:p>
                  </a:txBody>
                  <a:tcPr/>
                </a:tc>
                <a:tc>
                  <a:txBody>
                    <a:bodyPr/>
                    <a:lstStyle/>
                    <a:p>
                      <a:pPr algn="r"/>
                      <a:endParaRPr lang="en-US" sz="2800" b="1" dirty="0" smtClean="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effectLst/>
              </a:rPr>
              <a:t>Federal and State Funding for Transit</a:t>
            </a:r>
            <a:endParaRPr lang="en-US" dirty="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Purpose of Council</a:t>
            </a:r>
            <a:endParaRPr lang="en-US" dirty="0"/>
          </a:p>
        </p:txBody>
      </p:sp>
      <p:sp>
        <p:nvSpPr>
          <p:cNvPr id="6" name="Subtitle 5"/>
          <p:cNvSpPr>
            <a:spLocks noGrp="1"/>
          </p:cNvSpPr>
          <p:nvPr>
            <p:ph type="subTitle" idx="1"/>
          </p:nvPr>
        </p:nvSpPr>
        <p:spPr/>
        <p:txBody>
          <a:bodyPr/>
          <a:lstStyle/>
          <a:p>
            <a:r>
              <a:rPr lang="en-US" dirty="0" smtClean="0"/>
              <a:t>Need</a:t>
            </a:r>
          </a:p>
          <a:p>
            <a:r>
              <a:rPr lang="en-US" dirty="0" smtClean="0"/>
              <a:t>Authorizing Legislation</a:t>
            </a:r>
          </a:p>
          <a:p>
            <a:r>
              <a:rPr lang="en-US" dirty="0" smtClean="0"/>
              <a:t>Meeting Schedule, January/June</a:t>
            </a:r>
            <a:endParaRPr lang="en-US" dirty="0"/>
          </a:p>
        </p:txBody>
      </p:sp>
      <p:sp>
        <p:nvSpPr>
          <p:cNvPr id="4" name="Slide Number Placeholder 3"/>
          <p:cNvSpPr>
            <a:spLocks noGrp="1"/>
          </p:cNvSpPr>
          <p:nvPr>
            <p:ph type="sldNum" sz="quarter" idx="11"/>
          </p:nvPr>
        </p:nvSpPr>
        <p:spPr/>
        <p:txBody>
          <a:bodyPr/>
          <a:lstStyle/>
          <a:p>
            <a:pPr>
              <a:defRPr/>
            </a:pPr>
            <a:fld id="{99E244D1-AA4F-43AD-B6F8-24BD48EBB0C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912363-4294-4960-B659-0E87053FC4BB}" type="slidenum">
              <a:rPr lang="en-US" smtClean="0"/>
              <a:pPr/>
              <a:t>30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804508269"/>
              </p:ext>
            </p:extLst>
          </p:nvPr>
        </p:nvGraphicFramePr>
        <p:xfrm>
          <a:off x="228600" y="228600"/>
          <a:ext cx="8534400" cy="6040475"/>
        </p:xfrm>
        <a:graphic>
          <a:graphicData uri="http://schemas.openxmlformats.org/drawingml/2006/table">
            <a:tbl>
              <a:tblPr firstRow="1" firstCol="1" bandRow="1">
                <a:tableStyleId>{5C22544A-7EE6-4342-B048-85BDC9FD1C3A}</a:tableStyleId>
              </a:tblPr>
              <a:tblGrid>
                <a:gridCol w="1272137"/>
                <a:gridCol w="4639560"/>
                <a:gridCol w="2622703"/>
              </a:tblGrid>
              <a:tr h="862489">
                <a:tc gridSpan="3">
                  <a:txBody>
                    <a:bodyPr/>
                    <a:lstStyle/>
                    <a:p>
                      <a:pPr marL="0" marR="0" algn="ctr">
                        <a:lnSpc>
                          <a:spcPct val="100000"/>
                        </a:lnSpc>
                        <a:spcBef>
                          <a:spcPts val="0"/>
                        </a:spcBef>
                        <a:spcAft>
                          <a:spcPts val="0"/>
                        </a:spcAft>
                      </a:pPr>
                      <a:r>
                        <a:rPr lang="en-US" sz="2400" b="0" dirty="0">
                          <a:effectLst/>
                        </a:rPr>
                        <a:t>Federal Financial Support from FTA </a:t>
                      </a:r>
                      <a:r>
                        <a:rPr lang="en-US" sz="2400" b="0" dirty="0" smtClean="0">
                          <a:effectLst/>
                        </a:rPr>
                        <a:t>to</a:t>
                      </a:r>
                    </a:p>
                    <a:p>
                      <a:pPr marL="0" marR="0" algn="ctr">
                        <a:lnSpc>
                          <a:spcPct val="100000"/>
                        </a:lnSpc>
                        <a:spcBef>
                          <a:spcPts val="0"/>
                        </a:spcBef>
                        <a:spcAft>
                          <a:spcPts val="0"/>
                        </a:spcAft>
                      </a:pPr>
                      <a:r>
                        <a:rPr lang="en-US" sz="2400" b="0" dirty="0" smtClean="0">
                          <a:effectLst/>
                        </a:rPr>
                        <a:t>Transit Services </a:t>
                      </a:r>
                      <a:r>
                        <a:rPr lang="en-US" sz="2400" b="0" dirty="0">
                          <a:effectLst/>
                        </a:rPr>
                        <a:t>and Activities in Maine FY 2012</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hMerge="1">
                  <a:txBody>
                    <a:bodyPr/>
                    <a:lstStyle/>
                    <a:p>
                      <a:endParaRPr lang="en-US"/>
                    </a:p>
                  </a:txBody>
                  <a:tcPr/>
                </a:tc>
                <a:tc hMerge="1">
                  <a:txBody>
                    <a:bodyPr/>
                    <a:lstStyle/>
                    <a:p>
                      <a:endParaRPr lang="en-US"/>
                    </a:p>
                  </a:txBody>
                  <a:tcPr/>
                </a:tc>
              </a:tr>
              <a:tr h="678356">
                <a:tc>
                  <a:txBody>
                    <a:bodyPr/>
                    <a:lstStyle/>
                    <a:p>
                      <a:pPr marL="0" marR="0" algn="ctr">
                        <a:lnSpc>
                          <a:spcPct val="115000"/>
                        </a:lnSpc>
                        <a:spcBef>
                          <a:spcPts val="0"/>
                        </a:spcBef>
                        <a:spcAft>
                          <a:spcPts val="0"/>
                        </a:spcAft>
                      </a:pPr>
                      <a:r>
                        <a:rPr lang="en-US" sz="2000" dirty="0">
                          <a:solidFill>
                            <a:schemeClr val="bg1"/>
                          </a:solidFill>
                          <a:effectLst/>
                        </a:rPr>
                        <a:t>FTA </a:t>
                      </a:r>
                      <a:r>
                        <a:rPr lang="en-US" sz="1800" dirty="0">
                          <a:solidFill>
                            <a:schemeClr val="bg1"/>
                          </a:solidFill>
                          <a:effectLst/>
                        </a:rPr>
                        <a:t>Program</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DDDD"/>
                    </a:solidFill>
                  </a:tcPr>
                </a:tc>
                <a:tc>
                  <a:txBody>
                    <a:bodyPr/>
                    <a:lstStyle/>
                    <a:p>
                      <a:pPr marL="0" marR="0" algn="ctr">
                        <a:lnSpc>
                          <a:spcPct val="115000"/>
                        </a:lnSpc>
                        <a:spcBef>
                          <a:spcPts val="0"/>
                        </a:spcBef>
                        <a:spcAft>
                          <a:spcPts val="0"/>
                        </a:spcAft>
                      </a:pPr>
                      <a:r>
                        <a:rPr lang="en-US" sz="2000" b="1" dirty="0">
                          <a:solidFill>
                            <a:schemeClr val="bg1"/>
                          </a:solidFill>
                          <a:effectLst/>
                        </a:rPr>
                        <a:t>Program Name</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DDDD"/>
                    </a:solidFill>
                  </a:tcPr>
                </a:tc>
                <a:tc>
                  <a:txBody>
                    <a:bodyPr/>
                    <a:lstStyle/>
                    <a:p>
                      <a:pPr marL="0" marR="0" algn="ctr">
                        <a:lnSpc>
                          <a:spcPct val="115000"/>
                        </a:lnSpc>
                        <a:spcBef>
                          <a:spcPts val="0"/>
                        </a:spcBef>
                        <a:spcAft>
                          <a:spcPts val="0"/>
                        </a:spcAft>
                      </a:pPr>
                      <a:r>
                        <a:rPr lang="en-US" sz="2000" b="1" dirty="0" smtClean="0">
                          <a:solidFill>
                            <a:schemeClr val="bg1"/>
                          </a:solidFill>
                          <a:effectLst/>
                        </a:rPr>
                        <a:t>FY 2012 </a:t>
                      </a:r>
                    </a:p>
                    <a:p>
                      <a:pPr marL="0" marR="0" algn="ctr">
                        <a:lnSpc>
                          <a:spcPct val="115000"/>
                        </a:lnSpc>
                        <a:spcBef>
                          <a:spcPts val="0"/>
                        </a:spcBef>
                        <a:spcAft>
                          <a:spcPts val="0"/>
                        </a:spcAft>
                      </a:pPr>
                      <a:r>
                        <a:rPr lang="en-US" sz="2000" b="1" dirty="0" smtClean="0">
                          <a:solidFill>
                            <a:schemeClr val="bg1"/>
                          </a:solidFill>
                          <a:effectLst/>
                        </a:rPr>
                        <a:t>Funding </a:t>
                      </a:r>
                      <a:r>
                        <a:rPr lang="en-US" sz="2000" b="1" dirty="0">
                          <a:solidFill>
                            <a:schemeClr val="bg1"/>
                          </a:solidFill>
                          <a:effectLst/>
                        </a:rPr>
                        <a:t>Amount</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DDDD"/>
                    </a:solidFill>
                  </a:tcPr>
                </a:tc>
              </a:tr>
              <a:tr h="339178">
                <a:tc>
                  <a:txBody>
                    <a:bodyPr/>
                    <a:lstStyle/>
                    <a:p>
                      <a:pPr marL="0" marR="0" algn="l">
                        <a:lnSpc>
                          <a:spcPct val="115000"/>
                        </a:lnSpc>
                        <a:spcBef>
                          <a:spcPts val="0"/>
                        </a:spcBef>
                        <a:spcAft>
                          <a:spcPts val="800"/>
                        </a:spcAft>
                      </a:pPr>
                      <a:r>
                        <a:rPr lang="en-US" sz="2000" b="0" dirty="0">
                          <a:solidFill>
                            <a:schemeClr val="tx1"/>
                          </a:solidFill>
                          <a:effectLst/>
                        </a:rPr>
                        <a:t>§5303</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15000"/>
                        </a:lnSpc>
                        <a:spcBef>
                          <a:spcPts val="0"/>
                        </a:spcBef>
                        <a:spcAft>
                          <a:spcPts val="800"/>
                        </a:spcAft>
                      </a:pPr>
                      <a:r>
                        <a:rPr lang="en-US" sz="2000" dirty="0">
                          <a:solidFill>
                            <a:schemeClr val="tx1"/>
                          </a:solidFill>
                          <a:effectLst/>
                        </a:rPr>
                        <a:t>Planning Program</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15000"/>
                        </a:lnSpc>
                        <a:spcBef>
                          <a:spcPts val="0"/>
                        </a:spcBef>
                        <a:spcAft>
                          <a:spcPts val="800"/>
                        </a:spcAft>
                      </a:pPr>
                      <a:r>
                        <a:rPr lang="en-US" sz="2000" dirty="0">
                          <a:solidFill>
                            <a:schemeClr val="tx1"/>
                          </a:solidFill>
                          <a:effectLst/>
                        </a:rPr>
                        <a:t>$374,538</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339178">
                <a:tc>
                  <a:txBody>
                    <a:bodyPr/>
                    <a:lstStyle/>
                    <a:p>
                      <a:pPr marL="0" marR="0" algn="l">
                        <a:lnSpc>
                          <a:spcPct val="115000"/>
                        </a:lnSpc>
                        <a:spcBef>
                          <a:spcPts val="0"/>
                        </a:spcBef>
                        <a:spcAft>
                          <a:spcPts val="800"/>
                        </a:spcAft>
                      </a:pPr>
                      <a:r>
                        <a:rPr lang="en-US" sz="2000" b="0" dirty="0">
                          <a:solidFill>
                            <a:schemeClr val="tx1"/>
                          </a:solidFill>
                          <a:effectLst/>
                        </a:rPr>
                        <a:t>§5304</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15000"/>
                        </a:lnSpc>
                        <a:spcBef>
                          <a:spcPts val="0"/>
                        </a:spcBef>
                        <a:spcAft>
                          <a:spcPts val="800"/>
                        </a:spcAft>
                      </a:pPr>
                      <a:r>
                        <a:rPr lang="en-US" sz="2000" dirty="0">
                          <a:solidFill>
                            <a:schemeClr val="tx1"/>
                          </a:solidFill>
                          <a:effectLst/>
                        </a:rPr>
                        <a:t>State Planning Program</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15000"/>
                        </a:lnSpc>
                        <a:spcBef>
                          <a:spcPts val="0"/>
                        </a:spcBef>
                        <a:spcAft>
                          <a:spcPts val="800"/>
                        </a:spcAft>
                      </a:pPr>
                      <a:r>
                        <a:rPr lang="en-US" sz="2000" dirty="0">
                          <a:solidFill>
                            <a:schemeClr val="tx1"/>
                          </a:solidFill>
                          <a:effectLst/>
                        </a:rPr>
                        <a:t>$98,570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339178">
                <a:tc>
                  <a:txBody>
                    <a:bodyPr/>
                    <a:lstStyle/>
                    <a:p>
                      <a:pPr marL="0" marR="0" algn="l">
                        <a:lnSpc>
                          <a:spcPct val="115000"/>
                        </a:lnSpc>
                        <a:spcBef>
                          <a:spcPts val="0"/>
                        </a:spcBef>
                        <a:spcAft>
                          <a:spcPts val="800"/>
                        </a:spcAft>
                      </a:pPr>
                      <a:r>
                        <a:rPr lang="en-US" sz="2000" b="0" dirty="0">
                          <a:solidFill>
                            <a:schemeClr val="tx1"/>
                          </a:solidFill>
                          <a:effectLst/>
                        </a:rPr>
                        <a:t>§5307</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15000"/>
                        </a:lnSpc>
                        <a:spcBef>
                          <a:spcPts val="0"/>
                        </a:spcBef>
                        <a:spcAft>
                          <a:spcPts val="800"/>
                        </a:spcAft>
                      </a:pPr>
                      <a:r>
                        <a:rPr lang="en-US" sz="2000" dirty="0">
                          <a:solidFill>
                            <a:schemeClr val="tx1"/>
                          </a:solidFill>
                          <a:effectLst/>
                        </a:rPr>
                        <a:t>Urban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15000"/>
                        </a:lnSpc>
                        <a:spcBef>
                          <a:spcPts val="0"/>
                        </a:spcBef>
                        <a:spcAft>
                          <a:spcPts val="800"/>
                        </a:spcAft>
                      </a:pPr>
                      <a:r>
                        <a:rPr lang="en-US" sz="2000" dirty="0">
                          <a:solidFill>
                            <a:schemeClr val="tx1"/>
                          </a:solidFill>
                          <a:effectLst/>
                        </a:rPr>
                        <a:t>$4,162,847</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346100">
                <a:tc>
                  <a:txBody>
                    <a:bodyPr/>
                    <a:lstStyle/>
                    <a:p>
                      <a:pPr marL="0" marR="0" algn="l">
                        <a:lnSpc>
                          <a:spcPct val="115000"/>
                        </a:lnSpc>
                        <a:spcBef>
                          <a:spcPts val="0"/>
                        </a:spcBef>
                        <a:spcAft>
                          <a:spcPts val="800"/>
                        </a:spcAft>
                      </a:pPr>
                      <a:r>
                        <a:rPr lang="en-US" sz="2000" b="0" dirty="0">
                          <a:solidFill>
                            <a:schemeClr val="tx1"/>
                          </a:solidFill>
                          <a:effectLst/>
                        </a:rPr>
                        <a:t>§5310</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15000"/>
                        </a:lnSpc>
                        <a:spcBef>
                          <a:spcPts val="0"/>
                        </a:spcBef>
                        <a:spcAft>
                          <a:spcPts val="800"/>
                        </a:spcAft>
                      </a:pPr>
                      <a:r>
                        <a:rPr lang="en-US" sz="2000" dirty="0">
                          <a:solidFill>
                            <a:schemeClr val="tx1"/>
                          </a:solidFill>
                          <a:effectLst/>
                        </a:rPr>
                        <a:t>Elderly, Persons with Disabilities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15000"/>
                        </a:lnSpc>
                        <a:spcBef>
                          <a:spcPts val="0"/>
                        </a:spcBef>
                        <a:spcAft>
                          <a:spcPts val="800"/>
                        </a:spcAft>
                      </a:pPr>
                      <a:r>
                        <a:rPr lang="en-US" sz="2000" dirty="0">
                          <a:solidFill>
                            <a:schemeClr val="tx1"/>
                          </a:solidFill>
                          <a:effectLst/>
                        </a:rPr>
                        <a:t>$741,596</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373788">
                <a:tc>
                  <a:txBody>
                    <a:bodyPr/>
                    <a:lstStyle/>
                    <a:p>
                      <a:pPr marL="0" marR="0" algn="l">
                        <a:lnSpc>
                          <a:spcPct val="115000"/>
                        </a:lnSpc>
                        <a:spcBef>
                          <a:spcPts val="0"/>
                        </a:spcBef>
                        <a:spcAft>
                          <a:spcPts val="800"/>
                        </a:spcAft>
                      </a:pPr>
                      <a:r>
                        <a:rPr lang="en-US" sz="2000" b="0" dirty="0">
                          <a:solidFill>
                            <a:schemeClr val="tx1"/>
                          </a:solidFill>
                          <a:effectLst/>
                        </a:rPr>
                        <a:t>§5311</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15000"/>
                        </a:lnSpc>
                        <a:spcBef>
                          <a:spcPts val="0"/>
                        </a:spcBef>
                        <a:spcAft>
                          <a:spcPts val="800"/>
                        </a:spcAft>
                      </a:pPr>
                      <a:r>
                        <a:rPr lang="en-US" sz="2000" dirty="0">
                          <a:solidFill>
                            <a:schemeClr val="tx1"/>
                          </a:solidFill>
                          <a:effectLst/>
                        </a:rPr>
                        <a:t>Non-Urbanized Formula (Rural)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15000"/>
                        </a:lnSpc>
                        <a:spcBef>
                          <a:spcPts val="0"/>
                        </a:spcBef>
                        <a:spcAft>
                          <a:spcPts val="800"/>
                        </a:spcAft>
                      </a:pPr>
                      <a:r>
                        <a:rPr lang="en-US" sz="2000" dirty="0">
                          <a:solidFill>
                            <a:schemeClr val="tx1"/>
                          </a:solidFill>
                          <a:effectLst/>
                        </a:rPr>
                        <a:t>$5,434,988</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339178">
                <a:tc>
                  <a:txBody>
                    <a:bodyPr/>
                    <a:lstStyle/>
                    <a:p>
                      <a:pPr marL="0" marR="0" algn="l">
                        <a:lnSpc>
                          <a:spcPct val="115000"/>
                        </a:lnSpc>
                        <a:spcBef>
                          <a:spcPts val="0"/>
                        </a:spcBef>
                        <a:spcAft>
                          <a:spcPts val="800"/>
                        </a:spcAft>
                      </a:pPr>
                      <a:r>
                        <a:rPr lang="en-US" sz="2000" b="0" dirty="0">
                          <a:solidFill>
                            <a:schemeClr val="tx1"/>
                          </a:solidFill>
                          <a:effectLst/>
                        </a:rPr>
                        <a:t>§5311(b)</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15000"/>
                        </a:lnSpc>
                        <a:spcBef>
                          <a:spcPts val="0"/>
                        </a:spcBef>
                        <a:spcAft>
                          <a:spcPts val="800"/>
                        </a:spcAft>
                      </a:pPr>
                      <a:r>
                        <a:rPr lang="en-US" sz="2000" dirty="0">
                          <a:solidFill>
                            <a:schemeClr val="tx1"/>
                          </a:solidFill>
                          <a:effectLst/>
                        </a:rPr>
                        <a:t>RTAP</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15000"/>
                        </a:lnSpc>
                        <a:spcBef>
                          <a:spcPts val="0"/>
                        </a:spcBef>
                        <a:spcAft>
                          <a:spcPts val="800"/>
                        </a:spcAft>
                      </a:pPr>
                      <a:r>
                        <a:rPr lang="en-US" sz="2000" dirty="0">
                          <a:solidFill>
                            <a:schemeClr val="tx1"/>
                          </a:solidFill>
                          <a:effectLst/>
                        </a:rPr>
                        <a:t>$115,593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339178">
                <a:tc>
                  <a:txBody>
                    <a:bodyPr/>
                    <a:lstStyle/>
                    <a:p>
                      <a:pPr marL="0" marR="0" algn="l">
                        <a:lnSpc>
                          <a:spcPct val="115000"/>
                        </a:lnSpc>
                        <a:spcBef>
                          <a:spcPts val="0"/>
                        </a:spcBef>
                        <a:spcAft>
                          <a:spcPts val="800"/>
                        </a:spcAft>
                      </a:pPr>
                      <a:r>
                        <a:rPr lang="en-US" sz="2000" b="0" dirty="0">
                          <a:solidFill>
                            <a:schemeClr val="tx1"/>
                          </a:solidFill>
                          <a:effectLst/>
                        </a:rPr>
                        <a:t>§5316</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15000"/>
                        </a:lnSpc>
                        <a:spcBef>
                          <a:spcPts val="0"/>
                        </a:spcBef>
                        <a:spcAft>
                          <a:spcPts val="800"/>
                        </a:spcAft>
                      </a:pPr>
                      <a:r>
                        <a:rPr lang="en-US" sz="2000" dirty="0">
                          <a:solidFill>
                            <a:schemeClr val="tx1"/>
                          </a:solidFill>
                          <a:effectLst/>
                        </a:rPr>
                        <a:t>Job Access, Reverse Commute, Rural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15000"/>
                        </a:lnSpc>
                        <a:spcBef>
                          <a:spcPts val="0"/>
                        </a:spcBef>
                        <a:spcAft>
                          <a:spcPts val="800"/>
                        </a:spcAft>
                      </a:pPr>
                      <a:r>
                        <a:rPr lang="en-US" sz="2000" dirty="0">
                          <a:solidFill>
                            <a:schemeClr val="tx1"/>
                          </a:solidFill>
                          <a:effectLst/>
                        </a:rPr>
                        <a:t>$340,467</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387646">
                <a:tc>
                  <a:txBody>
                    <a:bodyPr/>
                    <a:lstStyle/>
                    <a:p>
                      <a:pPr marL="0" marR="0" algn="l">
                        <a:lnSpc>
                          <a:spcPct val="115000"/>
                        </a:lnSpc>
                        <a:spcBef>
                          <a:spcPts val="0"/>
                        </a:spcBef>
                        <a:spcAft>
                          <a:spcPts val="800"/>
                        </a:spcAft>
                      </a:pPr>
                      <a:r>
                        <a:rPr lang="en-US" sz="2000" b="0" dirty="0">
                          <a:solidFill>
                            <a:schemeClr val="tx1"/>
                          </a:solidFill>
                          <a:effectLst/>
                        </a:rPr>
                        <a:t>§5316</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15000"/>
                        </a:lnSpc>
                        <a:spcBef>
                          <a:spcPts val="0"/>
                        </a:spcBef>
                        <a:spcAft>
                          <a:spcPts val="800"/>
                        </a:spcAft>
                      </a:pPr>
                      <a:r>
                        <a:rPr lang="en-US" sz="2000" dirty="0">
                          <a:solidFill>
                            <a:schemeClr val="tx1"/>
                          </a:solidFill>
                          <a:effectLst/>
                        </a:rPr>
                        <a:t>Job Access, Reverse Commute, Urban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15000"/>
                        </a:lnSpc>
                        <a:spcBef>
                          <a:spcPts val="0"/>
                        </a:spcBef>
                        <a:spcAft>
                          <a:spcPts val="800"/>
                        </a:spcAft>
                      </a:pPr>
                      <a:r>
                        <a:rPr lang="en-US" sz="2000" dirty="0">
                          <a:solidFill>
                            <a:schemeClr val="tx1"/>
                          </a:solidFill>
                          <a:effectLst/>
                        </a:rPr>
                        <a:t>$311,805</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339178">
                <a:tc>
                  <a:txBody>
                    <a:bodyPr/>
                    <a:lstStyle/>
                    <a:p>
                      <a:pPr marL="0" marR="0" algn="l">
                        <a:lnSpc>
                          <a:spcPct val="115000"/>
                        </a:lnSpc>
                        <a:spcBef>
                          <a:spcPts val="0"/>
                        </a:spcBef>
                        <a:spcAft>
                          <a:spcPts val="800"/>
                        </a:spcAft>
                      </a:pPr>
                      <a:r>
                        <a:rPr lang="en-US" sz="2000" b="0" dirty="0">
                          <a:solidFill>
                            <a:schemeClr val="tx1"/>
                          </a:solidFill>
                          <a:effectLst/>
                        </a:rPr>
                        <a:t>§5317</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15000"/>
                        </a:lnSpc>
                        <a:spcBef>
                          <a:spcPts val="0"/>
                        </a:spcBef>
                        <a:spcAft>
                          <a:spcPts val="800"/>
                        </a:spcAft>
                      </a:pPr>
                      <a:r>
                        <a:rPr lang="en-US" sz="2000" dirty="0">
                          <a:solidFill>
                            <a:schemeClr val="tx1"/>
                          </a:solidFill>
                          <a:effectLst/>
                        </a:rPr>
                        <a:t>New Freedom, Rural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15000"/>
                        </a:lnSpc>
                        <a:spcBef>
                          <a:spcPts val="0"/>
                        </a:spcBef>
                        <a:spcAft>
                          <a:spcPts val="800"/>
                        </a:spcAft>
                      </a:pPr>
                      <a:r>
                        <a:rPr lang="en-US" sz="2000" dirty="0">
                          <a:solidFill>
                            <a:schemeClr val="tx1"/>
                          </a:solidFill>
                          <a:effectLst/>
                        </a:rPr>
                        <a:t>$217,097</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339178">
                <a:tc>
                  <a:txBody>
                    <a:bodyPr/>
                    <a:lstStyle/>
                    <a:p>
                      <a:pPr marL="0" marR="0" algn="l">
                        <a:lnSpc>
                          <a:spcPct val="115000"/>
                        </a:lnSpc>
                        <a:spcBef>
                          <a:spcPts val="0"/>
                        </a:spcBef>
                        <a:spcAft>
                          <a:spcPts val="800"/>
                        </a:spcAft>
                      </a:pPr>
                      <a:r>
                        <a:rPr lang="en-US" sz="2000" b="0" dirty="0">
                          <a:solidFill>
                            <a:schemeClr val="tx1"/>
                          </a:solidFill>
                          <a:effectLst/>
                        </a:rPr>
                        <a:t>§5317</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15000"/>
                        </a:lnSpc>
                        <a:spcBef>
                          <a:spcPts val="0"/>
                        </a:spcBef>
                        <a:spcAft>
                          <a:spcPts val="800"/>
                        </a:spcAft>
                      </a:pPr>
                      <a:r>
                        <a:rPr lang="en-US" sz="2000" dirty="0">
                          <a:solidFill>
                            <a:schemeClr val="tx1"/>
                          </a:solidFill>
                          <a:effectLst/>
                        </a:rPr>
                        <a:t>New Freedom, Urban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15000"/>
                        </a:lnSpc>
                        <a:spcBef>
                          <a:spcPts val="0"/>
                        </a:spcBef>
                        <a:spcAft>
                          <a:spcPts val="800"/>
                        </a:spcAft>
                      </a:pPr>
                      <a:r>
                        <a:rPr lang="en-US" sz="2000" dirty="0">
                          <a:solidFill>
                            <a:schemeClr val="tx1"/>
                          </a:solidFill>
                          <a:effectLst/>
                        </a:rPr>
                        <a:t>$221,882</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339178">
                <a:tc>
                  <a:txBody>
                    <a:bodyPr/>
                    <a:lstStyle/>
                    <a:p>
                      <a:pPr marL="0" marR="0" algn="l">
                        <a:lnSpc>
                          <a:spcPct val="115000"/>
                        </a:lnSpc>
                        <a:spcBef>
                          <a:spcPts val="0"/>
                        </a:spcBef>
                        <a:spcAft>
                          <a:spcPts val="800"/>
                        </a:spcAft>
                      </a:pPr>
                      <a:r>
                        <a:rPr lang="en-US" sz="2000" b="0" dirty="0">
                          <a:solidFill>
                            <a:schemeClr val="tx1"/>
                          </a:solidFill>
                          <a:effectLst/>
                        </a:rPr>
                        <a:t>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15000"/>
                        </a:lnSpc>
                        <a:spcBef>
                          <a:spcPts val="0"/>
                        </a:spcBef>
                        <a:spcAft>
                          <a:spcPts val="800"/>
                        </a:spcAft>
                      </a:pPr>
                      <a:r>
                        <a:rPr lang="en-US" sz="2000">
                          <a:solidFill>
                            <a:schemeClr val="tx1"/>
                          </a:solidFill>
                          <a:effectLst/>
                        </a:rPr>
                        <a:t>Small Transit Intensive Cities</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15000"/>
                        </a:lnSpc>
                        <a:spcBef>
                          <a:spcPts val="0"/>
                        </a:spcBef>
                        <a:spcAft>
                          <a:spcPts val="800"/>
                        </a:spcAft>
                      </a:pPr>
                      <a:r>
                        <a:rPr lang="en-US" sz="2000" dirty="0">
                          <a:solidFill>
                            <a:schemeClr val="tx1"/>
                          </a:solidFill>
                          <a:effectLst/>
                        </a:rPr>
                        <a:t>$263,030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542685">
                <a:tc>
                  <a:txBody>
                    <a:bodyPr/>
                    <a:lstStyle/>
                    <a:p>
                      <a:pPr marL="0" marR="0" algn="l">
                        <a:lnSpc>
                          <a:spcPct val="115000"/>
                        </a:lnSpc>
                        <a:spcBef>
                          <a:spcPts val="0"/>
                        </a:spcBef>
                        <a:spcAft>
                          <a:spcPts val="800"/>
                        </a:spcAft>
                      </a:pPr>
                      <a:r>
                        <a:rPr lang="en-US" sz="2800" dirty="0">
                          <a:solidFill>
                            <a:schemeClr val="bg1"/>
                          </a:solidFill>
                          <a:effectLst/>
                        </a:rPr>
                        <a:t>Total</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9DBA9"/>
                    </a:solidFill>
                  </a:tcPr>
                </a:tc>
                <a:tc>
                  <a:txBody>
                    <a:bodyPr/>
                    <a:lstStyle/>
                    <a:p>
                      <a:pPr marL="0" marR="0" algn="ctr">
                        <a:lnSpc>
                          <a:spcPct val="115000"/>
                        </a:lnSpc>
                        <a:spcBef>
                          <a:spcPts val="0"/>
                        </a:spcBef>
                        <a:spcAft>
                          <a:spcPts val="800"/>
                        </a:spcAft>
                      </a:pPr>
                      <a:r>
                        <a:rPr lang="en-US"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9DBA9"/>
                    </a:solidFill>
                  </a:tcPr>
                </a:tc>
                <a:tc>
                  <a:txBody>
                    <a:bodyPr/>
                    <a:lstStyle/>
                    <a:p>
                      <a:pPr marL="0" marR="0" algn="r">
                        <a:lnSpc>
                          <a:spcPct val="115000"/>
                        </a:lnSpc>
                        <a:spcBef>
                          <a:spcPts val="0"/>
                        </a:spcBef>
                        <a:spcAft>
                          <a:spcPts val="800"/>
                        </a:spcAft>
                      </a:pPr>
                      <a:r>
                        <a:rPr lang="en-US" sz="2800" b="1" dirty="0">
                          <a:effectLst/>
                        </a:rPr>
                        <a:t>$12,282,413</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9DBA9"/>
                    </a:solidFill>
                  </a:tcPr>
                </a:tc>
              </a:tr>
            </a:tbl>
          </a:graphicData>
        </a:graphic>
      </p:graphicFrame>
    </p:spTree>
    <p:extLst>
      <p:ext uri="{BB962C8B-B14F-4D97-AF65-F5344CB8AC3E}">
        <p14:creationId xmlns:p14="http://schemas.microsoft.com/office/powerpoint/2010/main" xmlns="" val="87541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Maine State </a:t>
            </a:r>
            <a:r>
              <a:rPr lang="en-US" dirty="0" smtClean="0"/>
              <a:t>Funding for Transit</a:t>
            </a:r>
            <a:endParaRPr lang="en-US" dirty="0"/>
          </a:p>
        </p:txBody>
      </p:sp>
      <p:sp>
        <p:nvSpPr>
          <p:cNvPr id="4" name="Content Placeholder 3"/>
          <p:cNvSpPr>
            <a:spLocks noGrp="1"/>
          </p:cNvSpPr>
          <p:nvPr>
            <p:ph idx="1"/>
          </p:nvPr>
        </p:nvSpPr>
        <p:spPr/>
        <p:txBody>
          <a:bodyPr/>
          <a:lstStyle/>
          <a:p>
            <a:pPr lvl="0" algn="ctr">
              <a:buClr>
                <a:schemeClr val="tx1"/>
              </a:buClr>
              <a:buSzPct val="150000"/>
              <a:buFont typeface="Arial" pitchFamily="34" charset="0"/>
              <a:buChar char="•"/>
            </a:pPr>
            <a:r>
              <a:rPr lang="en-US" dirty="0" smtClean="0"/>
              <a:t>FY 2011: $530,026</a:t>
            </a:r>
          </a:p>
          <a:p>
            <a:pPr lvl="0" algn="ctr">
              <a:buClr>
                <a:schemeClr val="tx1"/>
              </a:buClr>
              <a:buSzPct val="150000"/>
              <a:buNone/>
            </a:pPr>
            <a:endParaRPr lang="en-US" dirty="0" smtClean="0"/>
          </a:p>
          <a:p>
            <a:pPr lvl="0" algn="ctr">
              <a:buClr>
                <a:schemeClr val="tx1"/>
              </a:buClr>
              <a:buSzPct val="150000"/>
              <a:buFont typeface="Arial" pitchFamily="34" charset="0"/>
              <a:buChar char="•"/>
            </a:pPr>
            <a:r>
              <a:rPr lang="en-US" dirty="0" smtClean="0"/>
              <a:t>FY 2012: $547,845</a:t>
            </a:r>
          </a:p>
          <a:p>
            <a:pPr lvl="0" algn="ctr">
              <a:buClr>
                <a:schemeClr val="tx1"/>
              </a:buClr>
              <a:buSzPct val="150000"/>
              <a:buNone/>
            </a:pPr>
            <a:endParaRPr lang="en-US" dirty="0" smtClean="0"/>
          </a:p>
          <a:p>
            <a:pPr lvl="0" algn="ctr">
              <a:buClr>
                <a:schemeClr val="tx1"/>
              </a:buClr>
              <a:buSzPct val="150000"/>
              <a:buFont typeface="Arial" pitchFamily="34" charset="0"/>
              <a:buChar char="•"/>
            </a:pPr>
            <a:r>
              <a:rPr lang="en-US" dirty="0" smtClean="0"/>
              <a:t>FY 2013: $547,845</a:t>
            </a:r>
          </a:p>
          <a:p>
            <a:endParaRPr lang="en-US" dirty="0"/>
          </a:p>
        </p:txBody>
      </p:sp>
      <p:sp>
        <p:nvSpPr>
          <p:cNvPr id="2" name="Slide Number Placeholder 1"/>
          <p:cNvSpPr>
            <a:spLocks noGrp="1"/>
          </p:cNvSpPr>
          <p:nvPr>
            <p:ph type="sldNum" sz="quarter" idx="12"/>
          </p:nvPr>
        </p:nvSpPr>
        <p:spPr/>
        <p:txBody>
          <a:bodyPr/>
          <a:lstStyle/>
          <a:p>
            <a:pPr>
              <a:defRPr/>
            </a:pPr>
            <a:fld id="{77C35ABA-4688-46FC-940E-CEE0F91A5229}"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E244D1-AA4F-43AD-B6F8-24BD48EBB0CB}" type="slidenum">
              <a:rPr lang="en-US" smtClean="0"/>
              <a:pPr>
                <a:defRPr/>
              </a:pPr>
              <a:t>32</a:t>
            </a:fld>
            <a:endParaRPr lang="en-US"/>
          </a:p>
        </p:txBody>
      </p:sp>
      <p:sp>
        <p:nvSpPr>
          <p:cNvPr id="2" name="Title 1"/>
          <p:cNvSpPr>
            <a:spLocks noGrp="1"/>
          </p:cNvSpPr>
          <p:nvPr>
            <p:ph type="title" idx="4294967295"/>
          </p:nvPr>
        </p:nvSpPr>
        <p:spPr>
          <a:xfrm>
            <a:off x="641496" y="381000"/>
            <a:ext cx="8229600" cy="1143000"/>
          </a:xfrm>
        </p:spPr>
        <p:txBody>
          <a:bodyPr>
            <a:normAutofit fontScale="90000"/>
          </a:bodyPr>
          <a:lstStyle/>
          <a:p>
            <a:pPr marL="54864" eaLnBrk="1" fontAlgn="auto" hangingPunct="1">
              <a:spcAft>
                <a:spcPts val="0"/>
              </a:spcAft>
              <a:defRPr/>
            </a:pPr>
            <a:r>
              <a:rPr lang="en-US" dirty="0" smtClean="0">
                <a:solidFill>
                  <a:schemeClr val="tx2">
                    <a:tint val="100000"/>
                    <a:shade val="90000"/>
                    <a:satMod val="250000"/>
                    <a:alpha val="100000"/>
                  </a:schemeClr>
                </a:solidFill>
                <a:effectLst/>
              </a:rPr>
              <a:t>FTA and State of Maine Dollars Invested in Public </a:t>
            </a:r>
            <a:r>
              <a:rPr lang="en-US" dirty="0">
                <a:effectLst/>
              </a:rPr>
              <a:t>T</a:t>
            </a:r>
            <a:r>
              <a:rPr lang="en-US" dirty="0" smtClean="0">
                <a:solidFill>
                  <a:schemeClr val="tx2">
                    <a:tint val="100000"/>
                    <a:shade val="90000"/>
                    <a:satMod val="250000"/>
                    <a:alpha val="100000"/>
                  </a:schemeClr>
                </a:solidFill>
                <a:effectLst/>
              </a:rPr>
              <a:t>ransportation</a:t>
            </a:r>
            <a:endParaRPr lang="en-US" dirty="0">
              <a:solidFill>
                <a:schemeClr val="tx2">
                  <a:tint val="100000"/>
                  <a:shade val="90000"/>
                  <a:satMod val="250000"/>
                  <a:alpha val="100000"/>
                </a:schemeClr>
              </a:solidFill>
              <a:effectLst/>
            </a:endParaRPr>
          </a:p>
        </p:txBody>
      </p:sp>
      <p:graphicFrame>
        <p:nvGraphicFramePr>
          <p:cNvPr id="18434" name="Content Placeholder 2"/>
          <p:cNvGraphicFramePr>
            <a:graphicFrameLocks noGrp="1"/>
          </p:cNvGraphicFramePr>
          <p:nvPr>
            <p:ph idx="4294967295"/>
            <p:extLst>
              <p:ext uri="{D42A27DB-BD31-4B8C-83A1-F6EECF244321}">
                <p14:modId xmlns:p14="http://schemas.microsoft.com/office/powerpoint/2010/main" xmlns="" val="3636677522"/>
              </p:ext>
            </p:extLst>
          </p:nvPr>
        </p:nvGraphicFramePr>
        <p:xfrm>
          <a:off x="381000" y="1905000"/>
          <a:ext cx="8150225" cy="4525963"/>
        </p:xfrm>
        <a:graphic>
          <a:graphicData uri="http://schemas.openxmlformats.org/presentationml/2006/ole">
            <p:oleObj spid="_x0000_s219138" name="Worksheet" r:id="rId4" imgW="8334424" imgH="4629091" progId="Excel.Sheet.8">
              <p:embed/>
            </p:oleObj>
          </a:graphicData>
        </a:graphic>
      </p:graphicFrame>
    </p:spTree>
    <p:extLst>
      <p:ext uri="{BB962C8B-B14F-4D97-AF65-F5344CB8AC3E}">
        <p14:creationId xmlns:p14="http://schemas.microsoft.com/office/powerpoint/2010/main" xmlns="" val="2943534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99D3B6E-038C-45F8-AD36-FEE84F70DEBA}" type="slidenum">
              <a:rPr lang="en-US" smtClean="0"/>
              <a:pPr/>
              <a:t>33</a:t>
            </a:fld>
            <a:endParaRPr lang="en-US"/>
          </a:p>
        </p:txBody>
      </p:sp>
      <p:graphicFrame>
        <p:nvGraphicFramePr>
          <p:cNvPr id="4" name="Chart 3"/>
          <p:cNvGraphicFramePr>
            <a:graphicFrameLocks/>
          </p:cNvGraphicFramePr>
          <p:nvPr>
            <p:extLst/>
          </p:nvPr>
        </p:nvGraphicFramePr>
        <p:xfrm>
          <a:off x="304800" y="1066800"/>
          <a:ext cx="8566296" cy="544776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25304" y="152400"/>
            <a:ext cx="9296400" cy="1015663"/>
          </a:xfrm>
          <a:prstGeom prst="rect">
            <a:avLst/>
          </a:prstGeom>
          <a:noFill/>
        </p:spPr>
        <p:txBody>
          <a:bodyPr wrap="square" rtlCol="0">
            <a:spAutoFit/>
          </a:bodyPr>
          <a:lstStyle/>
          <a:p>
            <a:pPr algn="r"/>
            <a:r>
              <a:rPr lang="en-US" sz="3200" b="1" dirty="0" smtClean="0">
                <a:latin typeface="+mj-lt"/>
              </a:rPr>
              <a:t>“Peer State” </a:t>
            </a:r>
            <a:r>
              <a:rPr lang="en-US" sz="3200" b="1" dirty="0" smtClean="0">
                <a:solidFill>
                  <a:srgbClr val="FFFF00"/>
                </a:solidFill>
                <a:latin typeface="+mj-lt"/>
              </a:rPr>
              <a:t>Per Capita State Funding </a:t>
            </a:r>
          </a:p>
          <a:p>
            <a:pPr algn="r"/>
            <a:r>
              <a:rPr lang="en-US" sz="2800" b="1" dirty="0" smtClean="0">
                <a:solidFill>
                  <a:srgbClr val="FFFF00"/>
                </a:solidFill>
                <a:latin typeface="+mj-lt"/>
              </a:rPr>
              <a:t>For Public Transit (FY2010)</a:t>
            </a:r>
            <a:endParaRPr lang="en-US" sz="2800" dirty="0">
              <a:solidFill>
                <a:srgbClr val="FFFF00"/>
              </a:solidFill>
              <a:latin typeface="+mj-lt"/>
            </a:endParaRPr>
          </a:p>
        </p:txBody>
      </p:sp>
      <p:sp>
        <p:nvSpPr>
          <p:cNvPr id="6" name="TextBox 5"/>
          <p:cNvSpPr txBox="1"/>
          <p:nvPr/>
        </p:nvSpPr>
        <p:spPr>
          <a:xfrm>
            <a:off x="152400" y="6457890"/>
            <a:ext cx="6705600" cy="246221"/>
          </a:xfrm>
          <a:prstGeom prst="rect">
            <a:avLst/>
          </a:prstGeom>
          <a:noFill/>
        </p:spPr>
        <p:txBody>
          <a:bodyPr wrap="square" rtlCol="0">
            <a:spAutoFit/>
          </a:bodyPr>
          <a:lstStyle/>
          <a:p>
            <a:r>
              <a:rPr lang="en-US" sz="1000" dirty="0" smtClean="0"/>
              <a:t>( Data Source: AASHTO </a:t>
            </a:r>
            <a:r>
              <a:rPr lang="en-US" sz="1000" i="1" dirty="0" smtClean="0"/>
              <a:t>Survey </a:t>
            </a:r>
            <a:r>
              <a:rPr lang="en-US" sz="1000" i="1" dirty="0"/>
              <a:t>of State Funding for Public Transportation 2012.</a:t>
            </a:r>
            <a:r>
              <a:rPr lang="en-US" sz="1000" dirty="0"/>
              <a:t> )</a:t>
            </a:r>
          </a:p>
        </p:txBody>
      </p:sp>
      <p:cxnSp>
        <p:nvCxnSpPr>
          <p:cNvPr id="7" name="Straight Connector 6"/>
          <p:cNvCxnSpPr/>
          <p:nvPr/>
        </p:nvCxnSpPr>
        <p:spPr>
          <a:xfrm>
            <a:off x="1447800" y="3886200"/>
            <a:ext cx="7315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06861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EC1967D-FB89-4DAE-8CA0-6920DFB63C5E}" type="slidenum">
              <a:rPr lang="en-US" smtClean="0">
                <a:solidFill>
                  <a:srgbClr val="EAEBDE">
                    <a:shade val="90000"/>
                  </a:srgbClr>
                </a:solidFill>
              </a:rPr>
              <a:pPr>
                <a:defRPr/>
              </a:pPr>
              <a:t>34</a:t>
            </a:fld>
            <a:endParaRPr lang="en-US">
              <a:solidFill>
                <a:srgbClr val="EAEBDE">
                  <a:shade val="90000"/>
                </a:srgbClr>
              </a:solidFill>
            </a:endParaRPr>
          </a:p>
        </p:txBody>
      </p:sp>
      <p:sp>
        <p:nvSpPr>
          <p:cNvPr id="2" name="Title 1"/>
          <p:cNvSpPr>
            <a:spLocks noGrp="1"/>
          </p:cNvSpPr>
          <p:nvPr>
            <p:ph type="title" idx="4294967295"/>
          </p:nvPr>
        </p:nvSpPr>
        <p:spPr>
          <a:xfrm>
            <a:off x="-455006" y="685800"/>
            <a:ext cx="9067800" cy="1143000"/>
          </a:xfrm>
        </p:spPr>
        <p:txBody>
          <a:bodyPr>
            <a:noAutofit/>
          </a:bodyPr>
          <a:lstStyle/>
          <a:p>
            <a:r>
              <a:rPr lang="en-US" sz="3200" b="1" dirty="0" smtClean="0">
                <a:effectLst/>
              </a:rPr>
              <a:t>“Peer State” Sources of State Funds</a:t>
            </a:r>
            <a:br>
              <a:rPr lang="en-US" sz="3200" b="1" dirty="0" smtClean="0">
                <a:effectLst/>
              </a:rPr>
            </a:br>
            <a:r>
              <a:rPr lang="en-US" sz="3200" b="1" dirty="0" smtClean="0">
                <a:effectLst/>
              </a:rPr>
              <a:t>for Public Transit </a:t>
            </a:r>
            <a:br>
              <a:rPr lang="en-US" sz="3200" b="1" dirty="0" smtClean="0">
                <a:effectLst/>
              </a:rPr>
            </a:br>
            <a:endParaRPr lang="en-US" sz="3200" b="1" dirty="0">
              <a:solidFill>
                <a:srgbClr val="FFFF00"/>
              </a:solidFill>
              <a:effectLst/>
            </a:endParaRPr>
          </a:p>
        </p:txBody>
      </p:sp>
      <p:sp>
        <p:nvSpPr>
          <p:cNvPr id="3" name="Content Placeholder 2"/>
          <p:cNvSpPr>
            <a:spLocks noGrp="1"/>
          </p:cNvSpPr>
          <p:nvPr>
            <p:ph idx="4294967295"/>
          </p:nvPr>
        </p:nvSpPr>
        <p:spPr>
          <a:xfrm>
            <a:off x="1143000" y="1453523"/>
            <a:ext cx="7324725" cy="5029200"/>
          </a:xfrm>
        </p:spPr>
        <p:txBody>
          <a:bodyPr>
            <a:normAutofit fontScale="25000" lnSpcReduction="20000"/>
          </a:bodyPr>
          <a:lstStyle/>
          <a:p>
            <a:pPr marL="0" lvl="0" indent="0">
              <a:buClr>
                <a:schemeClr val="tx1"/>
              </a:buClr>
              <a:buNone/>
            </a:pPr>
            <a:r>
              <a:rPr lang="en-US" sz="8000" b="1" dirty="0"/>
              <a:t>General fund</a:t>
            </a:r>
            <a:endParaRPr lang="en-US" sz="8000" dirty="0"/>
          </a:p>
          <a:p>
            <a:pPr lvl="1">
              <a:buClr>
                <a:schemeClr val="tx1"/>
              </a:buClr>
              <a:buFont typeface="Arial" panose="020B0604020202020204" pitchFamily="34" charset="0"/>
              <a:buChar char="•"/>
            </a:pPr>
            <a:r>
              <a:rPr lang="en-US" sz="6400" dirty="0"/>
              <a:t>Unrestricted state highway funds (excludes gas tax)</a:t>
            </a:r>
          </a:p>
          <a:p>
            <a:pPr marL="0" lvl="0" indent="0">
              <a:buClr>
                <a:schemeClr val="tx1"/>
              </a:buClr>
              <a:buNone/>
            </a:pPr>
            <a:endParaRPr lang="en-US" sz="8000" b="1" dirty="0" smtClean="0"/>
          </a:p>
          <a:p>
            <a:pPr marL="0" lvl="0" indent="0">
              <a:buClr>
                <a:schemeClr val="tx1"/>
              </a:buClr>
              <a:buNone/>
            </a:pPr>
            <a:r>
              <a:rPr lang="en-US" sz="8000" b="1" dirty="0" smtClean="0"/>
              <a:t>Fuel </a:t>
            </a:r>
            <a:r>
              <a:rPr lang="en-US" sz="8000" b="1" dirty="0"/>
              <a:t>taxes</a:t>
            </a:r>
            <a:endParaRPr lang="en-US" sz="8000" dirty="0"/>
          </a:p>
          <a:p>
            <a:pPr lvl="1">
              <a:buClr>
                <a:schemeClr val="tx1"/>
              </a:buClr>
              <a:buFont typeface="Arial" panose="020B0604020202020204" pitchFamily="34" charset="0"/>
              <a:buChar char="•"/>
            </a:pPr>
            <a:r>
              <a:rPr lang="en-US" sz="6400" dirty="0"/>
              <a:t>Off-road vehicle fuel </a:t>
            </a:r>
            <a:r>
              <a:rPr lang="en-US" sz="6400" dirty="0" smtClean="0"/>
              <a:t>tax</a:t>
            </a:r>
          </a:p>
          <a:p>
            <a:pPr lvl="1">
              <a:buClr>
                <a:schemeClr val="tx1"/>
              </a:buClr>
              <a:buFont typeface="Arial" panose="020B0604020202020204" pitchFamily="34" charset="0"/>
              <a:buChar char="•"/>
            </a:pPr>
            <a:r>
              <a:rPr lang="en-US" sz="6400" dirty="0" smtClean="0"/>
              <a:t>State gas tax</a:t>
            </a:r>
          </a:p>
          <a:p>
            <a:pPr lvl="1">
              <a:buClr>
                <a:schemeClr val="tx1"/>
              </a:buClr>
              <a:buFont typeface="Arial" panose="020B0604020202020204" pitchFamily="34" charset="0"/>
              <a:buChar char="•"/>
            </a:pPr>
            <a:r>
              <a:rPr lang="en-US" sz="6400" dirty="0" smtClean="0"/>
              <a:t>State </a:t>
            </a:r>
            <a:r>
              <a:rPr lang="en-US" sz="6400" dirty="0"/>
              <a:t>diesel tax </a:t>
            </a:r>
          </a:p>
          <a:p>
            <a:pPr marL="0" lvl="0" indent="0">
              <a:buClr>
                <a:schemeClr val="tx1"/>
              </a:buClr>
              <a:buNone/>
            </a:pPr>
            <a:endParaRPr lang="en-US" sz="8000" b="1" dirty="0" smtClean="0"/>
          </a:p>
          <a:p>
            <a:pPr marL="0" lvl="0" indent="0">
              <a:buClr>
                <a:schemeClr val="tx1"/>
              </a:buClr>
              <a:buNone/>
            </a:pPr>
            <a:r>
              <a:rPr lang="en-US" sz="8000" b="1" dirty="0" smtClean="0"/>
              <a:t>Motor </a:t>
            </a:r>
            <a:r>
              <a:rPr lang="en-US" sz="8000" b="1" dirty="0"/>
              <a:t>vehicle/Rental car sales tax</a:t>
            </a:r>
            <a:endParaRPr lang="en-US" sz="8000" dirty="0"/>
          </a:p>
          <a:p>
            <a:pPr lvl="1">
              <a:buClr>
                <a:schemeClr val="tx1"/>
              </a:buClr>
              <a:buFont typeface="Arial" panose="020B0604020202020204" pitchFamily="34" charset="0"/>
              <a:buChar char="•"/>
            </a:pPr>
            <a:r>
              <a:rPr lang="en-US" sz="6400" dirty="0"/>
              <a:t>Rental vehicle taxes. </a:t>
            </a:r>
          </a:p>
          <a:p>
            <a:pPr lvl="1">
              <a:buClr>
                <a:schemeClr val="tx1"/>
              </a:buClr>
              <a:buFont typeface="Arial" panose="020B0604020202020204" pitchFamily="34" charset="0"/>
              <a:buChar char="•"/>
            </a:pPr>
            <a:r>
              <a:rPr lang="en-US" sz="6400" dirty="0"/>
              <a:t>Vehicle purchase and use tax</a:t>
            </a:r>
          </a:p>
          <a:p>
            <a:pPr marL="0" lvl="0" indent="0">
              <a:buClr>
                <a:schemeClr val="tx1"/>
              </a:buClr>
              <a:buNone/>
            </a:pPr>
            <a:endParaRPr lang="en-US" sz="8000" b="1" dirty="0" smtClean="0"/>
          </a:p>
          <a:p>
            <a:pPr marL="0" lvl="0" indent="0">
              <a:buClr>
                <a:schemeClr val="tx1"/>
              </a:buClr>
              <a:buNone/>
            </a:pPr>
            <a:r>
              <a:rPr lang="en-US" sz="8000" b="1" dirty="0" smtClean="0"/>
              <a:t>Registration/license/title </a:t>
            </a:r>
            <a:r>
              <a:rPr lang="en-US" sz="8000" b="1" dirty="0"/>
              <a:t>fees </a:t>
            </a:r>
            <a:endParaRPr lang="en-US" sz="8000" dirty="0"/>
          </a:p>
          <a:p>
            <a:pPr lvl="1">
              <a:buClr>
                <a:schemeClr val="tx1"/>
              </a:buClr>
              <a:buFont typeface="Arial" panose="020B0604020202020204" pitchFamily="34" charset="0"/>
              <a:buChar char="•"/>
            </a:pPr>
            <a:r>
              <a:rPr lang="en-US" sz="6400" dirty="0"/>
              <a:t>Vehicle title fees</a:t>
            </a:r>
          </a:p>
          <a:p>
            <a:pPr lvl="1">
              <a:buClr>
                <a:schemeClr val="tx1"/>
              </a:buClr>
              <a:buFont typeface="Arial" panose="020B0604020202020204" pitchFamily="34" charset="0"/>
              <a:buChar char="•"/>
            </a:pPr>
            <a:r>
              <a:rPr lang="en-US" sz="6400" dirty="0"/>
              <a:t>Vehicle registration fees</a:t>
            </a:r>
          </a:p>
          <a:p>
            <a:pPr lvl="1">
              <a:buClr>
                <a:schemeClr val="tx1"/>
              </a:buClr>
              <a:buFont typeface="Arial" panose="020B0604020202020204" pitchFamily="34" charset="0"/>
              <a:buChar char="•"/>
            </a:pPr>
            <a:r>
              <a:rPr lang="en-US" sz="6400" dirty="0"/>
              <a:t>Vehicle license fees</a:t>
            </a:r>
          </a:p>
          <a:p>
            <a:pPr marL="0" lvl="0" indent="0">
              <a:buClr>
                <a:schemeClr val="tx1"/>
              </a:buClr>
              <a:buNone/>
            </a:pPr>
            <a:endParaRPr lang="en-US" sz="8000" b="1" dirty="0" smtClean="0"/>
          </a:p>
          <a:p>
            <a:pPr marL="0" lvl="0" indent="0">
              <a:buClr>
                <a:schemeClr val="tx1"/>
              </a:buClr>
              <a:buNone/>
            </a:pPr>
            <a:r>
              <a:rPr lang="en-US" sz="8000" b="1" dirty="0" smtClean="0"/>
              <a:t>Funds </a:t>
            </a:r>
            <a:r>
              <a:rPr lang="en-US" sz="8000" b="1" dirty="0"/>
              <a:t>for capital expenditures</a:t>
            </a:r>
            <a:endParaRPr lang="en-US" sz="8000" dirty="0"/>
          </a:p>
          <a:p>
            <a:pPr lvl="1">
              <a:buClr>
                <a:schemeClr val="tx1"/>
              </a:buClr>
              <a:buFont typeface="Arial" panose="020B0604020202020204" pitchFamily="34" charset="0"/>
              <a:buChar char="•"/>
            </a:pPr>
            <a:r>
              <a:rPr lang="en-US" sz="6400" dirty="0"/>
              <a:t>State bond funds</a:t>
            </a:r>
          </a:p>
          <a:p>
            <a:pPr lvl="1">
              <a:buClr>
                <a:schemeClr val="tx1"/>
              </a:buClr>
              <a:buFont typeface="Arial" panose="020B0604020202020204" pitchFamily="34" charset="0"/>
              <a:buChar char="•"/>
            </a:pPr>
            <a:r>
              <a:rPr lang="en-US" sz="6400" dirty="0"/>
              <a:t>Mineral </a:t>
            </a:r>
            <a:r>
              <a:rPr lang="en-US" sz="6400" dirty="0" smtClean="0"/>
              <a:t>royalty fees</a:t>
            </a:r>
            <a:endParaRPr lang="en-US" sz="6400" dirty="0"/>
          </a:p>
        </p:txBody>
      </p:sp>
      <p:cxnSp>
        <p:nvCxnSpPr>
          <p:cNvPr id="6" name="Straight Connector 5"/>
          <p:cNvCxnSpPr/>
          <p:nvPr/>
        </p:nvCxnSpPr>
        <p:spPr>
          <a:xfrm flipH="1">
            <a:off x="914400" y="5486400"/>
            <a:ext cx="4572000" cy="0"/>
          </a:xfrm>
          <a:prstGeom prst="line">
            <a:avLst/>
          </a:prstGeom>
          <a:ln w="635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423999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EC1967D-FB89-4DAE-8CA0-6920DFB63C5E}" type="slidenum">
              <a:rPr lang="en-US" smtClean="0">
                <a:solidFill>
                  <a:srgbClr val="EAEBDE">
                    <a:shade val="90000"/>
                  </a:srgbClr>
                </a:solidFill>
              </a:rPr>
              <a:pPr>
                <a:defRPr/>
              </a:pPr>
              <a:t>35</a:t>
            </a:fld>
            <a:endParaRPr lang="en-US">
              <a:solidFill>
                <a:srgbClr val="EAEBDE">
                  <a:shade val="90000"/>
                </a:srgbClr>
              </a:solidFill>
            </a:endParaRPr>
          </a:p>
        </p:txBody>
      </p:sp>
      <p:sp>
        <p:nvSpPr>
          <p:cNvPr id="2" name="Title 1"/>
          <p:cNvSpPr>
            <a:spLocks noGrp="1"/>
          </p:cNvSpPr>
          <p:nvPr>
            <p:ph type="title" idx="4294967295"/>
          </p:nvPr>
        </p:nvSpPr>
        <p:spPr>
          <a:xfrm>
            <a:off x="-455006" y="685800"/>
            <a:ext cx="9067800" cy="1143000"/>
          </a:xfrm>
        </p:spPr>
        <p:txBody>
          <a:bodyPr>
            <a:noAutofit/>
          </a:bodyPr>
          <a:lstStyle/>
          <a:p>
            <a:r>
              <a:rPr lang="en-US" sz="3200" b="1" dirty="0" smtClean="0">
                <a:effectLst/>
              </a:rPr>
              <a:t>Maine Sources of State Funds</a:t>
            </a:r>
            <a:br>
              <a:rPr lang="en-US" sz="3200" b="1" dirty="0" smtClean="0">
                <a:effectLst/>
              </a:rPr>
            </a:br>
            <a:r>
              <a:rPr lang="en-US" sz="3200" b="1" dirty="0" smtClean="0">
                <a:effectLst/>
              </a:rPr>
              <a:t>for Public Transit </a:t>
            </a:r>
            <a:br>
              <a:rPr lang="en-US" sz="3200" b="1" dirty="0" smtClean="0">
                <a:effectLst/>
              </a:rPr>
            </a:br>
            <a:endParaRPr lang="en-US" sz="3200" b="1" dirty="0">
              <a:solidFill>
                <a:srgbClr val="FFFF00"/>
              </a:solidFill>
              <a:effectLst/>
            </a:endParaRPr>
          </a:p>
        </p:txBody>
      </p:sp>
      <p:sp>
        <p:nvSpPr>
          <p:cNvPr id="3" name="Content Placeholder 2"/>
          <p:cNvSpPr>
            <a:spLocks noGrp="1"/>
          </p:cNvSpPr>
          <p:nvPr>
            <p:ph idx="4294967295"/>
          </p:nvPr>
        </p:nvSpPr>
        <p:spPr>
          <a:xfrm>
            <a:off x="1143000" y="1453523"/>
            <a:ext cx="7324725" cy="5029200"/>
          </a:xfrm>
        </p:spPr>
        <p:txBody>
          <a:bodyPr>
            <a:normAutofit fontScale="25000" lnSpcReduction="20000"/>
          </a:bodyPr>
          <a:lstStyle/>
          <a:p>
            <a:pPr marL="0" lvl="0" indent="0">
              <a:buClr>
                <a:schemeClr val="tx1"/>
              </a:buClr>
              <a:buNone/>
            </a:pPr>
            <a:r>
              <a:rPr lang="en-US" sz="8000" b="1" strike="dblStrike" dirty="0"/>
              <a:t>General fund</a:t>
            </a:r>
            <a:endParaRPr lang="en-US" sz="8000" strike="dblStrike" dirty="0"/>
          </a:p>
          <a:p>
            <a:pPr lvl="1">
              <a:buClr>
                <a:schemeClr val="tx1"/>
              </a:buClr>
              <a:buFont typeface="Arial" panose="020B0604020202020204" pitchFamily="34" charset="0"/>
              <a:buChar char="•"/>
            </a:pPr>
            <a:r>
              <a:rPr lang="en-US" sz="6400" strike="dblStrike" dirty="0"/>
              <a:t>Unrestricted state highway funds (excludes gas tax)</a:t>
            </a:r>
          </a:p>
          <a:p>
            <a:pPr marL="0" lvl="0" indent="0">
              <a:buClr>
                <a:schemeClr val="tx1"/>
              </a:buClr>
              <a:buNone/>
            </a:pPr>
            <a:endParaRPr lang="en-US" sz="8000" b="1" strike="dblStrike" dirty="0" smtClean="0"/>
          </a:p>
          <a:p>
            <a:pPr marL="0" lvl="0" indent="0">
              <a:buClr>
                <a:schemeClr val="tx1"/>
              </a:buClr>
              <a:buNone/>
            </a:pPr>
            <a:r>
              <a:rPr lang="en-US" sz="8000" b="1" strike="dblStrike" dirty="0" smtClean="0"/>
              <a:t>Fuel </a:t>
            </a:r>
            <a:r>
              <a:rPr lang="en-US" sz="8000" b="1" strike="dblStrike" dirty="0"/>
              <a:t>taxes</a:t>
            </a:r>
            <a:endParaRPr lang="en-US" sz="8000" strike="dblStrike" dirty="0"/>
          </a:p>
          <a:p>
            <a:pPr lvl="1">
              <a:buClr>
                <a:schemeClr val="tx1"/>
              </a:buClr>
              <a:buFont typeface="Arial" panose="020B0604020202020204" pitchFamily="34" charset="0"/>
              <a:buChar char="•"/>
            </a:pPr>
            <a:r>
              <a:rPr lang="en-US" sz="6400" strike="dblStrike" dirty="0"/>
              <a:t>Off-road vehicle fuel </a:t>
            </a:r>
            <a:r>
              <a:rPr lang="en-US" sz="6400" strike="dblStrike" dirty="0" smtClean="0"/>
              <a:t>tax</a:t>
            </a:r>
          </a:p>
          <a:p>
            <a:pPr lvl="1">
              <a:buClr>
                <a:schemeClr val="tx1"/>
              </a:buClr>
              <a:buFont typeface="Arial" panose="020B0604020202020204" pitchFamily="34" charset="0"/>
              <a:buChar char="•"/>
            </a:pPr>
            <a:r>
              <a:rPr lang="en-US" sz="6400" strike="dblStrike" dirty="0" smtClean="0"/>
              <a:t>State gas tax</a:t>
            </a:r>
          </a:p>
          <a:p>
            <a:pPr lvl="1">
              <a:buClr>
                <a:schemeClr val="tx1"/>
              </a:buClr>
              <a:buFont typeface="Arial" panose="020B0604020202020204" pitchFamily="34" charset="0"/>
              <a:buChar char="•"/>
            </a:pPr>
            <a:r>
              <a:rPr lang="en-US" sz="6400" strike="dblStrike" dirty="0" smtClean="0"/>
              <a:t>State </a:t>
            </a:r>
            <a:r>
              <a:rPr lang="en-US" sz="6400" strike="dblStrike" dirty="0"/>
              <a:t>diesel tax </a:t>
            </a:r>
          </a:p>
          <a:p>
            <a:pPr marL="0" lvl="0" indent="0">
              <a:buClr>
                <a:schemeClr val="tx1"/>
              </a:buClr>
              <a:buNone/>
            </a:pPr>
            <a:endParaRPr lang="en-US" sz="8000" b="1" dirty="0" smtClean="0"/>
          </a:p>
          <a:p>
            <a:pPr marL="0" lvl="0" indent="0">
              <a:buClr>
                <a:schemeClr val="tx1"/>
              </a:buClr>
              <a:buNone/>
            </a:pPr>
            <a:r>
              <a:rPr lang="en-US" sz="8000" b="1" dirty="0" smtClean="0">
                <a:solidFill>
                  <a:srgbClr val="FFFF00"/>
                </a:solidFill>
              </a:rPr>
              <a:t>Motor </a:t>
            </a:r>
            <a:r>
              <a:rPr lang="en-US" sz="8000" b="1" dirty="0">
                <a:solidFill>
                  <a:srgbClr val="FFFF00"/>
                </a:solidFill>
              </a:rPr>
              <a:t>vehicle/Rental car sales tax</a:t>
            </a:r>
            <a:endParaRPr lang="en-US" sz="8000" dirty="0">
              <a:solidFill>
                <a:srgbClr val="FFFF00"/>
              </a:solidFill>
            </a:endParaRPr>
          </a:p>
          <a:p>
            <a:pPr lvl="1">
              <a:buClr>
                <a:schemeClr val="tx1"/>
              </a:buClr>
              <a:buFont typeface="Arial" panose="020B0604020202020204" pitchFamily="34" charset="0"/>
              <a:buChar char="•"/>
            </a:pPr>
            <a:r>
              <a:rPr lang="en-US" sz="6400" dirty="0">
                <a:solidFill>
                  <a:srgbClr val="FFFF00"/>
                </a:solidFill>
              </a:rPr>
              <a:t>Rental vehicle taxes. </a:t>
            </a:r>
          </a:p>
          <a:p>
            <a:pPr lvl="1">
              <a:buClr>
                <a:schemeClr val="tx1"/>
              </a:buClr>
              <a:buFont typeface="Arial" panose="020B0604020202020204" pitchFamily="34" charset="0"/>
              <a:buChar char="•"/>
            </a:pPr>
            <a:r>
              <a:rPr lang="en-US" sz="6400" strike="dblStrike" dirty="0"/>
              <a:t>Vehicle purchase and use tax</a:t>
            </a:r>
          </a:p>
          <a:p>
            <a:pPr marL="0" lvl="0" indent="0">
              <a:buClr>
                <a:schemeClr val="tx1"/>
              </a:buClr>
              <a:buNone/>
            </a:pPr>
            <a:endParaRPr lang="en-US" sz="8000" b="1" strike="dblStrike" dirty="0" smtClean="0"/>
          </a:p>
          <a:p>
            <a:pPr marL="0" lvl="0" indent="0">
              <a:buClr>
                <a:schemeClr val="tx1"/>
              </a:buClr>
              <a:buNone/>
            </a:pPr>
            <a:r>
              <a:rPr lang="en-US" sz="8000" b="1" strike="dblStrike" dirty="0" smtClean="0"/>
              <a:t>Registration/license/title </a:t>
            </a:r>
            <a:r>
              <a:rPr lang="en-US" sz="8000" b="1" strike="dblStrike" dirty="0"/>
              <a:t>fees </a:t>
            </a:r>
            <a:endParaRPr lang="en-US" sz="8000" strike="dblStrike" dirty="0"/>
          </a:p>
          <a:p>
            <a:pPr lvl="1">
              <a:buClr>
                <a:schemeClr val="tx1"/>
              </a:buClr>
              <a:buFont typeface="Arial" panose="020B0604020202020204" pitchFamily="34" charset="0"/>
              <a:buChar char="•"/>
            </a:pPr>
            <a:r>
              <a:rPr lang="en-US" sz="6400" strike="dblStrike" dirty="0"/>
              <a:t>Vehicle title fees</a:t>
            </a:r>
          </a:p>
          <a:p>
            <a:pPr lvl="1">
              <a:buClr>
                <a:schemeClr val="tx1"/>
              </a:buClr>
              <a:buFont typeface="Arial" panose="020B0604020202020204" pitchFamily="34" charset="0"/>
              <a:buChar char="•"/>
            </a:pPr>
            <a:r>
              <a:rPr lang="en-US" sz="6400" strike="dblStrike" dirty="0"/>
              <a:t>Vehicle registration fees</a:t>
            </a:r>
          </a:p>
          <a:p>
            <a:pPr lvl="1">
              <a:buClr>
                <a:schemeClr val="tx1"/>
              </a:buClr>
              <a:buFont typeface="Arial" panose="020B0604020202020204" pitchFamily="34" charset="0"/>
              <a:buChar char="•"/>
            </a:pPr>
            <a:r>
              <a:rPr lang="en-US" sz="6400" strike="dblStrike" dirty="0"/>
              <a:t>Vehicle license fees</a:t>
            </a:r>
          </a:p>
          <a:p>
            <a:pPr marL="0" lvl="0" indent="0">
              <a:buClr>
                <a:schemeClr val="tx1"/>
              </a:buClr>
              <a:buNone/>
            </a:pPr>
            <a:endParaRPr lang="en-US" sz="8000" b="1" dirty="0" smtClean="0"/>
          </a:p>
          <a:p>
            <a:pPr marL="0" lvl="0" indent="0">
              <a:buClr>
                <a:schemeClr val="tx1"/>
              </a:buClr>
              <a:buNone/>
            </a:pPr>
            <a:r>
              <a:rPr lang="en-US" sz="8000" b="1" dirty="0" smtClean="0">
                <a:solidFill>
                  <a:srgbClr val="FFFF00"/>
                </a:solidFill>
              </a:rPr>
              <a:t>Funds </a:t>
            </a:r>
            <a:r>
              <a:rPr lang="en-US" sz="8000" b="1" dirty="0">
                <a:solidFill>
                  <a:srgbClr val="FFFF00"/>
                </a:solidFill>
              </a:rPr>
              <a:t>for capital expenditures</a:t>
            </a:r>
            <a:endParaRPr lang="en-US" sz="8000" dirty="0">
              <a:solidFill>
                <a:srgbClr val="FFFF00"/>
              </a:solidFill>
            </a:endParaRPr>
          </a:p>
          <a:p>
            <a:pPr lvl="1">
              <a:buClr>
                <a:schemeClr val="tx1"/>
              </a:buClr>
              <a:buFont typeface="Arial" panose="020B0604020202020204" pitchFamily="34" charset="0"/>
              <a:buChar char="•"/>
            </a:pPr>
            <a:r>
              <a:rPr lang="en-US" sz="6400" dirty="0">
                <a:solidFill>
                  <a:srgbClr val="FFFF00"/>
                </a:solidFill>
              </a:rPr>
              <a:t>State bond funds</a:t>
            </a:r>
          </a:p>
          <a:p>
            <a:pPr lvl="1">
              <a:buClr>
                <a:schemeClr val="tx1"/>
              </a:buClr>
              <a:buFont typeface="Arial" panose="020B0604020202020204" pitchFamily="34" charset="0"/>
              <a:buChar char="•"/>
            </a:pPr>
            <a:r>
              <a:rPr lang="en-US" sz="6400" strike="dblStrike" dirty="0"/>
              <a:t>Mineral </a:t>
            </a:r>
            <a:r>
              <a:rPr lang="en-US" sz="6400" strike="dblStrike" dirty="0" smtClean="0"/>
              <a:t>royalty fees</a:t>
            </a:r>
            <a:endParaRPr lang="en-US" sz="6400" strike="dblStrike" dirty="0"/>
          </a:p>
        </p:txBody>
      </p:sp>
      <p:cxnSp>
        <p:nvCxnSpPr>
          <p:cNvPr id="6" name="Straight Connector 5"/>
          <p:cNvCxnSpPr/>
          <p:nvPr/>
        </p:nvCxnSpPr>
        <p:spPr>
          <a:xfrm flipH="1">
            <a:off x="914400" y="5486400"/>
            <a:ext cx="4572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87464" y="2289006"/>
            <a:ext cx="3276600" cy="646331"/>
          </a:xfrm>
          <a:prstGeom prst="rect">
            <a:avLst/>
          </a:prstGeom>
          <a:solidFill>
            <a:schemeClr val="accent1"/>
          </a:solidFill>
        </p:spPr>
        <p:txBody>
          <a:bodyPr wrap="square" rtlCol="0">
            <a:spAutoFit/>
          </a:bodyPr>
          <a:lstStyle/>
          <a:p>
            <a:r>
              <a:rPr lang="en-US" dirty="0" smtClean="0"/>
              <a:t> </a:t>
            </a:r>
            <a:r>
              <a:rPr lang="en-US" b="1" dirty="0" smtClean="0">
                <a:solidFill>
                  <a:srgbClr val="FFFF00"/>
                </a:solidFill>
              </a:rPr>
              <a:t>Yellow shows  Maine funds  that can be used for transit </a:t>
            </a:r>
          </a:p>
        </p:txBody>
      </p:sp>
    </p:spTree>
    <p:custDataLst>
      <p:tags r:id="rId1"/>
    </p:custDataLst>
    <p:extLst>
      <p:ext uri="{BB962C8B-B14F-4D97-AF65-F5344CB8AC3E}">
        <p14:creationId xmlns:p14="http://schemas.microsoft.com/office/powerpoint/2010/main" xmlns="" val="1144303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EC1967D-FB89-4DAE-8CA0-6920DFB63C5E}" type="slidenum">
              <a:rPr lang="en-US" smtClean="0">
                <a:solidFill>
                  <a:srgbClr val="EAEBDE">
                    <a:shade val="90000"/>
                  </a:srgbClr>
                </a:solidFill>
              </a:rPr>
              <a:pPr>
                <a:defRPr/>
              </a:pPr>
              <a:t>36</a:t>
            </a:fld>
            <a:endParaRPr lang="en-US">
              <a:solidFill>
                <a:srgbClr val="EAEBDE">
                  <a:shade val="90000"/>
                </a:srgbClr>
              </a:solidFill>
            </a:endParaRPr>
          </a:p>
        </p:txBody>
      </p:sp>
      <p:sp>
        <p:nvSpPr>
          <p:cNvPr id="2" name="Title 1"/>
          <p:cNvSpPr>
            <a:spLocks noGrp="1"/>
          </p:cNvSpPr>
          <p:nvPr>
            <p:ph type="title" idx="4294967295"/>
          </p:nvPr>
        </p:nvSpPr>
        <p:spPr>
          <a:xfrm>
            <a:off x="-653904" y="609600"/>
            <a:ext cx="9525000" cy="2171700"/>
          </a:xfrm>
        </p:spPr>
        <p:txBody>
          <a:bodyPr>
            <a:noAutofit/>
          </a:bodyPr>
          <a:lstStyle/>
          <a:p>
            <a:r>
              <a:rPr lang="en-US" sz="3200" b="1" dirty="0" smtClean="0">
                <a:effectLst/>
              </a:rPr>
              <a:t>The Challenge of Finding State Funds </a:t>
            </a:r>
            <a:br>
              <a:rPr lang="en-US" sz="3200" b="1" dirty="0" smtClean="0">
                <a:effectLst/>
              </a:rPr>
            </a:br>
            <a:r>
              <a:rPr lang="en-US" sz="3200" b="1" dirty="0" smtClean="0">
                <a:effectLst/>
              </a:rPr>
              <a:t>for Public Transit in Maine </a:t>
            </a:r>
            <a:br>
              <a:rPr lang="en-US" sz="3200" b="1" dirty="0" smtClean="0">
                <a:effectLst/>
              </a:rPr>
            </a:br>
            <a:r>
              <a:rPr lang="en-US" sz="3200" b="1" dirty="0" smtClean="0">
                <a:effectLst/>
              </a:rPr>
              <a:t>for Administration &amp; Operations</a:t>
            </a:r>
            <a:br>
              <a:rPr lang="en-US" sz="3200" b="1" dirty="0" smtClean="0">
                <a:effectLst/>
              </a:rPr>
            </a:br>
            <a:r>
              <a:rPr lang="en-US" sz="3200" b="1" dirty="0" smtClean="0">
                <a:effectLst/>
              </a:rPr>
              <a:t/>
            </a:r>
            <a:br>
              <a:rPr lang="en-US" sz="3200" b="1" dirty="0" smtClean="0">
                <a:effectLst/>
              </a:rPr>
            </a:br>
            <a:endParaRPr lang="en-US" sz="3200" b="1" dirty="0">
              <a:solidFill>
                <a:srgbClr val="FFFF00"/>
              </a:solidFill>
              <a:effectLst/>
            </a:endParaRPr>
          </a:p>
        </p:txBody>
      </p:sp>
      <p:sp>
        <p:nvSpPr>
          <p:cNvPr id="3" name="Content Placeholder 2"/>
          <p:cNvSpPr>
            <a:spLocks noGrp="1"/>
          </p:cNvSpPr>
          <p:nvPr>
            <p:ph idx="4294967295"/>
          </p:nvPr>
        </p:nvSpPr>
        <p:spPr>
          <a:xfrm>
            <a:off x="762000" y="2362200"/>
            <a:ext cx="7620000" cy="3352800"/>
          </a:xfrm>
        </p:spPr>
        <p:txBody>
          <a:bodyPr>
            <a:normAutofit lnSpcReduction="10000"/>
          </a:bodyPr>
          <a:lstStyle/>
          <a:p>
            <a:pPr lvl="0">
              <a:buClr>
                <a:schemeClr val="tx1"/>
              </a:buClr>
              <a:buFont typeface="Arial" panose="020B0604020202020204" pitchFamily="34" charset="0"/>
              <a:buChar char="•"/>
            </a:pPr>
            <a:r>
              <a:rPr lang="en-US" sz="2400" dirty="0"/>
              <a:t>Public </a:t>
            </a:r>
            <a:r>
              <a:rPr lang="en-US" sz="2400" dirty="0" smtClean="0"/>
              <a:t>transit </a:t>
            </a:r>
            <a:r>
              <a:rPr lang="en-US" sz="2400" dirty="0"/>
              <a:t>does not receive any funding from the General Fund because it is a function within </a:t>
            </a:r>
            <a:r>
              <a:rPr lang="en-US" sz="2400" dirty="0" err="1"/>
              <a:t>MaineDOT</a:t>
            </a:r>
            <a:r>
              <a:rPr lang="en-US" sz="2400" dirty="0"/>
              <a:t>.  </a:t>
            </a:r>
            <a:endParaRPr lang="en-US" sz="2400" dirty="0" smtClean="0"/>
          </a:p>
          <a:p>
            <a:pPr lvl="0">
              <a:buClr>
                <a:schemeClr val="tx1"/>
              </a:buClr>
              <a:buFont typeface="Arial" panose="020B0604020202020204" pitchFamily="34" charset="0"/>
              <a:buChar char="•"/>
            </a:pPr>
            <a:endParaRPr lang="en-US" sz="2400" dirty="0"/>
          </a:p>
          <a:p>
            <a:pPr lvl="0">
              <a:buClr>
                <a:schemeClr val="tx1"/>
              </a:buClr>
              <a:buFont typeface="Arial" panose="020B0604020202020204" pitchFamily="34" charset="0"/>
              <a:buChar char="•"/>
            </a:pPr>
            <a:r>
              <a:rPr lang="en-US" sz="2400" dirty="0" err="1" smtClean="0"/>
              <a:t>MaineDOT</a:t>
            </a:r>
            <a:r>
              <a:rPr lang="en-US" sz="2400" dirty="0" smtClean="0"/>
              <a:t> </a:t>
            </a:r>
            <a:r>
              <a:rPr lang="en-US" sz="2400" dirty="0"/>
              <a:t>is funded through the Highway Fund.  </a:t>
            </a:r>
            <a:endParaRPr lang="en-US" sz="2400" dirty="0" smtClean="0"/>
          </a:p>
          <a:p>
            <a:pPr lvl="0">
              <a:buClr>
                <a:schemeClr val="tx1"/>
              </a:buClr>
              <a:buFont typeface="Arial" panose="020B0604020202020204" pitchFamily="34" charset="0"/>
              <a:buChar char="•"/>
            </a:pPr>
            <a:endParaRPr lang="en-US" sz="2400" dirty="0"/>
          </a:p>
          <a:p>
            <a:pPr lvl="0">
              <a:buClr>
                <a:schemeClr val="tx1"/>
              </a:buClr>
              <a:buFont typeface="Arial" panose="020B0604020202020204" pitchFamily="34" charset="0"/>
              <a:buChar char="•"/>
            </a:pPr>
            <a:r>
              <a:rPr lang="en-US" sz="2400" dirty="0" smtClean="0"/>
              <a:t>Public transit </a:t>
            </a:r>
            <a:r>
              <a:rPr lang="en-US" sz="2400" dirty="0"/>
              <a:t>is constitutionally and legislatively prohibited from using monies collected in the Highway Fund. </a:t>
            </a:r>
            <a:endParaRPr lang="en-US" sz="2400" dirty="0" smtClean="0"/>
          </a:p>
          <a:p>
            <a:pPr marL="0" lvl="0" indent="0">
              <a:buClr>
                <a:schemeClr val="tx1"/>
              </a:buClr>
              <a:buNone/>
            </a:pPr>
            <a:endParaRPr lang="en-US" sz="2400" dirty="0"/>
          </a:p>
          <a:p>
            <a:pPr marL="0" lvl="0" indent="0">
              <a:buClr>
                <a:schemeClr val="tx1"/>
              </a:buClr>
              <a:buNone/>
            </a:pPr>
            <a:endParaRPr lang="en-US" sz="2400" dirty="0" smtClean="0"/>
          </a:p>
          <a:p>
            <a:pPr marL="0" lvl="0" indent="0">
              <a:buClr>
                <a:schemeClr val="tx1"/>
              </a:buClr>
              <a:buNone/>
            </a:pPr>
            <a:endParaRPr lang="en-US" sz="2400" dirty="0"/>
          </a:p>
          <a:p>
            <a:pPr marL="0" lvl="0" indent="0">
              <a:buClr>
                <a:schemeClr val="tx1"/>
              </a:buClr>
              <a:buNone/>
            </a:pPr>
            <a:endParaRPr lang="en-US" sz="1800" dirty="0" smtClean="0"/>
          </a:p>
          <a:p>
            <a:pPr marL="0" lvl="0" indent="0">
              <a:buClr>
                <a:schemeClr val="tx1"/>
              </a:buClr>
              <a:buNone/>
            </a:pPr>
            <a:endParaRPr lang="en-US" sz="2000" dirty="0"/>
          </a:p>
          <a:p>
            <a:pPr marL="0" lvl="0" indent="0">
              <a:buClr>
                <a:schemeClr val="tx1"/>
              </a:buClr>
              <a:buNone/>
            </a:pPr>
            <a:endParaRPr lang="en-US" sz="2000" dirty="0"/>
          </a:p>
        </p:txBody>
      </p:sp>
    </p:spTree>
    <p:custDataLst>
      <p:tags r:id="rId1"/>
    </p:custDataLst>
    <p:extLst>
      <p:ext uri="{BB962C8B-B14F-4D97-AF65-F5344CB8AC3E}">
        <p14:creationId xmlns:p14="http://schemas.microsoft.com/office/powerpoint/2010/main" xmlns="" val="1386923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EC1967D-FB89-4DAE-8CA0-6920DFB63C5E}" type="slidenum">
              <a:rPr lang="en-US" smtClean="0">
                <a:solidFill>
                  <a:srgbClr val="EAEBDE">
                    <a:shade val="90000"/>
                  </a:srgbClr>
                </a:solidFill>
              </a:rPr>
              <a:pPr>
                <a:defRPr/>
              </a:pPr>
              <a:t>37</a:t>
            </a:fld>
            <a:endParaRPr lang="en-US">
              <a:solidFill>
                <a:srgbClr val="EAEBDE">
                  <a:shade val="90000"/>
                </a:srgbClr>
              </a:solidFill>
            </a:endParaRPr>
          </a:p>
        </p:txBody>
      </p:sp>
      <p:sp>
        <p:nvSpPr>
          <p:cNvPr id="2" name="Title 1"/>
          <p:cNvSpPr>
            <a:spLocks noGrp="1"/>
          </p:cNvSpPr>
          <p:nvPr>
            <p:ph type="title" idx="4294967295"/>
          </p:nvPr>
        </p:nvSpPr>
        <p:spPr>
          <a:xfrm>
            <a:off x="-410919" y="-76200"/>
            <a:ext cx="9067800" cy="2895600"/>
          </a:xfrm>
        </p:spPr>
        <p:txBody>
          <a:bodyPr>
            <a:noAutofit/>
          </a:bodyPr>
          <a:lstStyle/>
          <a:p>
            <a:r>
              <a:rPr lang="en-US" sz="3200" b="1" dirty="0" smtClean="0">
                <a:effectLst/>
              </a:rPr>
              <a:t> Source of State Funds in Maine </a:t>
            </a:r>
            <a:br>
              <a:rPr lang="en-US" sz="3200" b="1" dirty="0" smtClean="0">
                <a:effectLst/>
              </a:rPr>
            </a:br>
            <a:r>
              <a:rPr lang="en-US" sz="3200" b="1" dirty="0" smtClean="0">
                <a:effectLst/>
              </a:rPr>
              <a:t>for Admin &amp; Operations is </a:t>
            </a:r>
            <a:br>
              <a:rPr lang="en-US" sz="3200" b="1" dirty="0" smtClean="0">
                <a:effectLst/>
              </a:rPr>
            </a:br>
            <a:r>
              <a:rPr lang="en-US" sz="3200" b="1" dirty="0" smtClean="0">
                <a:effectLst/>
              </a:rPr>
              <a:t>the Multimodal Transportation Fund</a:t>
            </a:r>
            <a:br>
              <a:rPr lang="en-US" sz="3200" b="1" dirty="0" smtClean="0">
                <a:effectLst/>
              </a:rPr>
            </a:br>
            <a:r>
              <a:rPr lang="en-US" sz="3200" b="1" dirty="0" smtClean="0">
                <a:effectLst/>
              </a:rPr>
              <a:t/>
            </a:r>
            <a:br>
              <a:rPr lang="en-US" sz="3200" b="1" dirty="0" smtClean="0">
                <a:effectLst/>
              </a:rPr>
            </a:br>
            <a:endParaRPr lang="en-US" sz="3200" b="1" dirty="0">
              <a:solidFill>
                <a:srgbClr val="FFFF00"/>
              </a:solidFill>
              <a:effectLst/>
            </a:endParaRPr>
          </a:p>
        </p:txBody>
      </p:sp>
      <p:sp>
        <p:nvSpPr>
          <p:cNvPr id="3" name="Content Placeholder 2"/>
          <p:cNvSpPr>
            <a:spLocks noGrp="1"/>
          </p:cNvSpPr>
          <p:nvPr>
            <p:ph idx="4294967295"/>
          </p:nvPr>
        </p:nvSpPr>
        <p:spPr>
          <a:xfrm>
            <a:off x="427281" y="2209800"/>
            <a:ext cx="8229600" cy="4191000"/>
          </a:xfrm>
        </p:spPr>
        <p:txBody>
          <a:bodyPr>
            <a:normAutofit lnSpcReduction="10000"/>
          </a:bodyPr>
          <a:lstStyle/>
          <a:p>
            <a:pPr marL="690880" lvl="1" indent="-342900">
              <a:buClr>
                <a:schemeClr val="tx1"/>
              </a:buClr>
              <a:buFont typeface="Arial" panose="020B0604020202020204" pitchFamily="34" charset="0"/>
              <a:buChar char="•"/>
            </a:pPr>
            <a:r>
              <a:rPr lang="en-US" sz="2400" dirty="0" smtClean="0"/>
              <a:t>Public Transit </a:t>
            </a:r>
            <a:r>
              <a:rPr lang="en-US" sz="2400" dirty="0"/>
              <a:t>is funded through the Multimodal Transportation Fund</a:t>
            </a:r>
            <a:r>
              <a:rPr lang="en-US" sz="2400" dirty="0" smtClean="0"/>
              <a:t>.</a:t>
            </a:r>
          </a:p>
          <a:p>
            <a:pPr marL="690880" lvl="1" indent="-342900">
              <a:buClr>
                <a:schemeClr val="tx1"/>
              </a:buClr>
              <a:buFont typeface="Arial" panose="020B0604020202020204" pitchFamily="34" charset="0"/>
              <a:buChar char="•"/>
            </a:pPr>
            <a:endParaRPr lang="en-US" sz="2400" dirty="0"/>
          </a:p>
          <a:p>
            <a:pPr marL="690880" lvl="1" indent="-342900">
              <a:buClr>
                <a:schemeClr val="tx1"/>
              </a:buClr>
              <a:buFont typeface="Arial" panose="020B0604020202020204" pitchFamily="34" charset="0"/>
              <a:buChar char="•"/>
            </a:pPr>
            <a:r>
              <a:rPr lang="en-US" sz="2400" dirty="0" smtClean="0"/>
              <a:t>The Multimodal Transportation Fund </a:t>
            </a:r>
            <a:r>
              <a:rPr lang="en-US" sz="2400" dirty="0"/>
              <a:t>receives funds from a portion of the sales and use tax on rental vehicles, the Railroad Company Tax, and the Aeronautical Fuel </a:t>
            </a:r>
            <a:r>
              <a:rPr lang="en-US" sz="2400" dirty="0" smtClean="0"/>
              <a:t>Tax.</a:t>
            </a:r>
          </a:p>
          <a:p>
            <a:pPr marL="690880" lvl="1" indent="-342900">
              <a:buClr>
                <a:schemeClr val="tx1"/>
              </a:buClr>
              <a:buFont typeface="Arial" panose="020B0604020202020204" pitchFamily="34" charset="0"/>
              <a:buChar char="•"/>
            </a:pPr>
            <a:endParaRPr lang="en-US" sz="2400" dirty="0"/>
          </a:p>
          <a:p>
            <a:pPr marL="690880" lvl="1" indent="-342900">
              <a:buClr>
                <a:schemeClr val="tx1"/>
              </a:buClr>
              <a:buFont typeface="Arial" panose="020B0604020202020204" pitchFamily="34" charset="0"/>
              <a:buChar char="•"/>
            </a:pPr>
            <a:r>
              <a:rPr lang="en-US" sz="2400" dirty="0"/>
              <a:t>Multimodal Transportation Fund is </a:t>
            </a:r>
            <a:r>
              <a:rPr lang="en-US" sz="2400" dirty="0" smtClean="0"/>
              <a:t>used for </a:t>
            </a:r>
            <a:r>
              <a:rPr lang="en-US" sz="2400" dirty="0"/>
              <a:t>multimodal forms of transportation, including, but not limited to, transit, aeronautics, marine and rail.</a:t>
            </a:r>
            <a:endParaRPr lang="en-US" sz="2400" dirty="0" smtClean="0"/>
          </a:p>
          <a:p>
            <a:pPr marL="0" lvl="0" indent="0">
              <a:buClr>
                <a:schemeClr val="tx1"/>
              </a:buClr>
              <a:buNone/>
            </a:pPr>
            <a:endParaRPr lang="en-US" sz="2400" dirty="0"/>
          </a:p>
          <a:p>
            <a:pPr marL="0" lvl="0" indent="0">
              <a:buClr>
                <a:schemeClr val="tx1"/>
              </a:buClr>
              <a:buNone/>
            </a:pPr>
            <a:endParaRPr lang="en-US" sz="2400" dirty="0" smtClean="0"/>
          </a:p>
          <a:p>
            <a:pPr marL="0" lvl="0" indent="0">
              <a:buClr>
                <a:schemeClr val="tx1"/>
              </a:buClr>
              <a:buNone/>
            </a:pPr>
            <a:endParaRPr lang="en-US" sz="1800" dirty="0"/>
          </a:p>
          <a:p>
            <a:pPr marL="0" lvl="0" indent="0">
              <a:buClr>
                <a:schemeClr val="tx1"/>
              </a:buClr>
              <a:buNone/>
            </a:pPr>
            <a:endParaRPr lang="en-US" sz="1800" dirty="0" smtClean="0"/>
          </a:p>
          <a:p>
            <a:pPr marL="0" lvl="0" indent="0">
              <a:buClr>
                <a:schemeClr val="tx1"/>
              </a:buClr>
              <a:buNone/>
            </a:pPr>
            <a:endParaRPr lang="en-US" sz="2000" dirty="0"/>
          </a:p>
          <a:p>
            <a:pPr marL="0" lvl="0" indent="0">
              <a:buClr>
                <a:schemeClr val="tx1"/>
              </a:buClr>
              <a:buNone/>
            </a:pPr>
            <a:endParaRPr lang="en-US" sz="2000" dirty="0"/>
          </a:p>
        </p:txBody>
      </p:sp>
    </p:spTree>
    <p:custDataLst>
      <p:tags r:id="rId1"/>
    </p:custDataLst>
    <p:extLst>
      <p:ext uri="{BB962C8B-B14F-4D97-AF65-F5344CB8AC3E}">
        <p14:creationId xmlns:p14="http://schemas.microsoft.com/office/powerpoint/2010/main" xmlns="" val="2515712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EC1967D-FB89-4DAE-8CA0-6920DFB63C5E}" type="slidenum">
              <a:rPr lang="en-US" smtClean="0">
                <a:solidFill>
                  <a:srgbClr val="EAEBDE">
                    <a:shade val="90000"/>
                  </a:srgbClr>
                </a:solidFill>
              </a:rPr>
              <a:pPr>
                <a:defRPr/>
              </a:pPr>
              <a:t>38</a:t>
            </a:fld>
            <a:endParaRPr lang="en-US">
              <a:solidFill>
                <a:srgbClr val="EAEBDE">
                  <a:shade val="90000"/>
                </a:srgbClr>
              </a:solidFill>
            </a:endParaRPr>
          </a:p>
        </p:txBody>
      </p:sp>
      <p:sp>
        <p:nvSpPr>
          <p:cNvPr id="2" name="Title 1"/>
          <p:cNvSpPr>
            <a:spLocks noGrp="1"/>
          </p:cNvSpPr>
          <p:nvPr>
            <p:ph type="title" idx="4294967295"/>
          </p:nvPr>
        </p:nvSpPr>
        <p:spPr>
          <a:xfrm>
            <a:off x="-457200" y="228600"/>
            <a:ext cx="9067800" cy="1143000"/>
          </a:xfrm>
        </p:spPr>
        <p:txBody>
          <a:bodyPr>
            <a:noAutofit/>
          </a:bodyPr>
          <a:lstStyle/>
          <a:p>
            <a:r>
              <a:rPr lang="en-US" sz="3200" b="1" dirty="0" smtClean="0">
                <a:effectLst/>
              </a:rPr>
              <a:t>State Funding Review</a:t>
            </a:r>
            <a:br>
              <a:rPr lang="en-US" sz="3200" b="1" dirty="0" smtClean="0">
                <a:effectLst/>
              </a:rPr>
            </a:br>
            <a:r>
              <a:rPr lang="en-US" sz="3200" b="1" dirty="0" smtClean="0">
                <a:solidFill>
                  <a:srgbClr val="FFFF00"/>
                </a:solidFill>
                <a:effectLst/>
              </a:rPr>
              <a:t>Summary</a:t>
            </a:r>
            <a:endParaRPr lang="en-US" sz="3200" b="1" dirty="0">
              <a:solidFill>
                <a:srgbClr val="FFFF00"/>
              </a:solidFill>
              <a:effectLst/>
            </a:endParaRPr>
          </a:p>
        </p:txBody>
      </p:sp>
      <p:sp>
        <p:nvSpPr>
          <p:cNvPr id="3" name="Content Placeholder 2"/>
          <p:cNvSpPr>
            <a:spLocks noGrp="1"/>
          </p:cNvSpPr>
          <p:nvPr>
            <p:ph idx="4294967295"/>
          </p:nvPr>
        </p:nvSpPr>
        <p:spPr>
          <a:xfrm>
            <a:off x="304800" y="1447800"/>
            <a:ext cx="8534400" cy="4724400"/>
          </a:xfrm>
        </p:spPr>
        <p:txBody>
          <a:bodyPr>
            <a:noAutofit/>
          </a:bodyPr>
          <a:lstStyle/>
          <a:p>
            <a:pPr lvl="0">
              <a:spcBef>
                <a:spcPts val="800"/>
              </a:spcBef>
              <a:spcAft>
                <a:spcPts val="800"/>
              </a:spcAft>
              <a:buClr>
                <a:schemeClr val="tx1"/>
              </a:buClr>
              <a:buSzPct val="126000"/>
              <a:buFont typeface="Arial" panose="020B0604020202020204" pitchFamily="34" charset="0"/>
              <a:buChar char="•"/>
            </a:pPr>
            <a:r>
              <a:rPr lang="en-US" sz="2800" dirty="0" smtClean="0"/>
              <a:t>A review of Maine’s peer states did not reveal a new potential source of state funds for public transit.</a:t>
            </a:r>
          </a:p>
          <a:p>
            <a:pPr>
              <a:spcBef>
                <a:spcPts val="800"/>
              </a:spcBef>
              <a:spcAft>
                <a:spcPts val="800"/>
              </a:spcAft>
              <a:buClr>
                <a:schemeClr val="tx1"/>
              </a:buClr>
              <a:buSzPct val="126000"/>
              <a:buFont typeface="Arial" panose="020B0604020202020204" pitchFamily="34" charset="0"/>
              <a:buChar char="•"/>
            </a:pPr>
            <a:r>
              <a:rPr lang="en-US" sz="2800" dirty="0" smtClean="0"/>
              <a:t>Funding sources allowed by the constitution and law for public transit in Maine are problematic and no single solution comes to the fore.  Lottery revenue has potential, especially if it can be tied directly to a specific benefit.</a:t>
            </a:r>
          </a:p>
        </p:txBody>
      </p:sp>
    </p:spTree>
    <p:custDataLst>
      <p:tags r:id="rId1"/>
    </p:custDataLst>
    <p:extLst>
      <p:ext uri="{BB962C8B-B14F-4D97-AF65-F5344CB8AC3E}">
        <p14:creationId xmlns:p14="http://schemas.microsoft.com/office/powerpoint/2010/main" xmlns="" val="2799837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effectLst/>
              </a:rPr>
              <a:t>Existing Costs and Productivity</a:t>
            </a:r>
            <a:endParaRPr lang="en-US" dirty="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Your Thoughts</a:t>
            </a:r>
            <a:endParaRPr lang="en-US" dirty="0"/>
          </a:p>
        </p:txBody>
      </p:sp>
      <p:sp>
        <p:nvSpPr>
          <p:cNvPr id="6" name="Subtitle 5"/>
          <p:cNvSpPr>
            <a:spLocks noGrp="1"/>
          </p:cNvSpPr>
          <p:nvPr>
            <p:ph type="subTitle" idx="1"/>
          </p:nvPr>
        </p:nvSpPr>
        <p:spPr>
          <a:xfrm>
            <a:off x="914400" y="2819400"/>
            <a:ext cx="7779434" cy="1752600"/>
          </a:xfrm>
        </p:spPr>
        <p:txBody>
          <a:bodyPr>
            <a:normAutofit fontScale="92500"/>
          </a:bodyPr>
          <a:lstStyle/>
          <a:p>
            <a:r>
              <a:rPr lang="en-US" dirty="0" smtClean="0"/>
              <a:t>Council Role</a:t>
            </a:r>
          </a:p>
          <a:p>
            <a:r>
              <a:rPr lang="en-US" dirty="0" smtClean="0"/>
              <a:t>Observations about public transit</a:t>
            </a:r>
          </a:p>
          <a:p>
            <a:r>
              <a:rPr lang="en-US" dirty="0" smtClean="0"/>
              <a:t>Unanswered questions about public transit</a:t>
            </a:r>
            <a:endParaRPr lang="en-US" dirty="0"/>
          </a:p>
        </p:txBody>
      </p:sp>
      <p:sp>
        <p:nvSpPr>
          <p:cNvPr id="4" name="Slide Number Placeholder 3"/>
          <p:cNvSpPr>
            <a:spLocks noGrp="1"/>
          </p:cNvSpPr>
          <p:nvPr>
            <p:ph type="sldNum" sz="quarter" idx="11"/>
          </p:nvPr>
        </p:nvSpPr>
        <p:spPr/>
        <p:txBody>
          <a:bodyPr/>
          <a:lstStyle/>
          <a:p>
            <a:pPr>
              <a:defRPr/>
            </a:pPr>
            <a:fld id="{99E244D1-AA4F-43AD-B6F8-24BD48EBB0CB}"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7C35ABA-4688-46FC-940E-CEE0F91A5229}" type="slidenum">
              <a:rPr lang="en-US" smtClean="0"/>
              <a:pPr>
                <a:defRPr/>
              </a:pPr>
              <a:t>40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1888517127"/>
              </p:ext>
            </p:extLst>
          </p:nvPr>
        </p:nvGraphicFramePr>
        <p:xfrm>
          <a:off x="381000" y="685800"/>
          <a:ext cx="8381999" cy="5029417"/>
        </p:xfrm>
        <a:graphic>
          <a:graphicData uri="http://schemas.openxmlformats.org/drawingml/2006/table">
            <a:tbl>
              <a:tblPr firstRow="1" firstCol="1" bandRow="1">
                <a:tableStyleId>{5C22544A-7EE6-4342-B048-85BDC9FD1C3A}</a:tableStyleId>
              </a:tblPr>
              <a:tblGrid>
                <a:gridCol w="2546979"/>
                <a:gridCol w="1166670"/>
                <a:gridCol w="1166670"/>
                <a:gridCol w="1215681"/>
                <a:gridCol w="990601"/>
                <a:gridCol w="1295398"/>
              </a:tblGrid>
              <a:tr h="1106898">
                <a:tc gridSpan="6">
                  <a:txBody>
                    <a:bodyPr/>
                    <a:lstStyle/>
                    <a:p>
                      <a:pPr marL="0" marR="0" algn="ctr">
                        <a:lnSpc>
                          <a:spcPct val="100000"/>
                        </a:lnSpc>
                        <a:spcBef>
                          <a:spcPts val="600"/>
                        </a:spcBef>
                        <a:spcAft>
                          <a:spcPts val="0"/>
                        </a:spcAft>
                      </a:pPr>
                      <a:r>
                        <a:rPr lang="en-US" sz="2000" b="0" dirty="0" smtClean="0">
                          <a:effectLst/>
                        </a:rPr>
                        <a:t>Maine </a:t>
                      </a:r>
                      <a:r>
                        <a:rPr lang="en-US" sz="2000" b="0" dirty="0">
                          <a:effectLst/>
                        </a:rPr>
                        <a:t>Transit Services</a:t>
                      </a:r>
                    </a:p>
                    <a:p>
                      <a:pPr marL="0" marR="0" algn="ctr">
                        <a:lnSpc>
                          <a:spcPct val="100000"/>
                        </a:lnSpc>
                        <a:spcBef>
                          <a:spcPts val="0"/>
                        </a:spcBef>
                        <a:spcAft>
                          <a:spcPts val="0"/>
                        </a:spcAft>
                      </a:pPr>
                      <a:r>
                        <a:rPr lang="en-US" sz="2000" b="0" dirty="0">
                          <a:effectLst/>
                        </a:rPr>
                        <a:t>Summary of </a:t>
                      </a:r>
                      <a:r>
                        <a:rPr lang="en-US" sz="2000" b="0" u="sng" dirty="0">
                          <a:effectLst/>
                        </a:rPr>
                        <a:t>2012</a:t>
                      </a:r>
                      <a:r>
                        <a:rPr lang="en-US" sz="2000" b="0" dirty="0">
                          <a:effectLst/>
                        </a:rPr>
                        <a:t> Total Administrative and Operating Costs </a:t>
                      </a:r>
                      <a:endParaRPr lang="en-US" sz="2000" b="0" dirty="0" smtClean="0">
                        <a:effectLst/>
                      </a:endParaRPr>
                    </a:p>
                    <a:p>
                      <a:pPr marL="0" marR="0" algn="ctr">
                        <a:lnSpc>
                          <a:spcPct val="100000"/>
                        </a:lnSpc>
                        <a:spcBef>
                          <a:spcPts val="0"/>
                        </a:spcBef>
                        <a:spcAft>
                          <a:spcPts val="0"/>
                        </a:spcAft>
                      </a:pPr>
                      <a:r>
                        <a:rPr lang="en-US" sz="2000" b="0" dirty="0" smtClean="0">
                          <a:effectLst/>
                        </a:rPr>
                        <a:t>to </a:t>
                      </a:r>
                      <a:r>
                        <a:rPr lang="en-US" sz="2000" b="0" dirty="0">
                          <a:effectLst/>
                        </a:rPr>
                        <a:t>Meet 20% of Transit Need</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4417">
                <a:tc>
                  <a:txBody>
                    <a:bodyPr/>
                    <a:lstStyle/>
                    <a:p>
                      <a:pPr marL="0" marR="0" algn="ctr">
                        <a:lnSpc>
                          <a:spcPct val="115000"/>
                        </a:lnSpc>
                        <a:spcBef>
                          <a:spcPts val="0"/>
                        </a:spcBef>
                        <a:spcAft>
                          <a:spcPts val="800"/>
                        </a:spcAft>
                      </a:pPr>
                      <a:r>
                        <a:rPr lang="en-US" sz="1800" dirty="0">
                          <a:solidFill>
                            <a:schemeClr val="bg1"/>
                          </a:solidFill>
                          <a:effectLst/>
                        </a:rPr>
                        <a:t>Service Type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DDDD"/>
                    </a:solidFill>
                  </a:tcPr>
                </a:tc>
                <a:tc>
                  <a:txBody>
                    <a:bodyPr/>
                    <a:lstStyle/>
                    <a:p>
                      <a:pPr marL="0" marR="0" algn="ctr">
                        <a:lnSpc>
                          <a:spcPct val="115000"/>
                        </a:lnSpc>
                        <a:spcBef>
                          <a:spcPts val="0"/>
                        </a:spcBef>
                        <a:spcAft>
                          <a:spcPts val="0"/>
                        </a:spcAft>
                      </a:pPr>
                      <a:r>
                        <a:rPr lang="en-US" sz="1600" b="1" dirty="0">
                          <a:solidFill>
                            <a:schemeClr val="bg1"/>
                          </a:solidFill>
                          <a:effectLst/>
                        </a:rPr>
                        <a:t>Trip Gap</a:t>
                      </a:r>
                    </a:p>
                    <a:p>
                      <a:pPr marL="0" marR="0" algn="ctr">
                        <a:lnSpc>
                          <a:spcPct val="115000"/>
                        </a:lnSpc>
                        <a:spcBef>
                          <a:spcPts val="0"/>
                        </a:spcBef>
                        <a:spcAft>
                          <a:spcPts val="0"/>
                        </a:spcAft>
                      </a:pPr>
                      <a:r>
                        <a:rPr lang="en-US" sz="1600" b="1" dirty="0">
                          <a:solidFill>
                            <a:schemeClr val="bg1"/>
                          </a:solidFill>
                          <a:effectLst/>
                        </a:rPr>
                        <a:t>(Trips)</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DDDD"/>
                    </a:solidFill>
                  </a:tcPr>
                </a:tc>
                <a:tc>
                  <a:txBody>
                    <a:bodyPr/>
                    <a:lstStyle/>
                    <a:p>
                      <a:pPr marL="0" marR="0" algn="ctr">
                        <a:lnSpc>
                          <a:spcPct val="115000"/>
                        </a:lnSpc>
                        <a:spcBef>
                          <a:spcPts val="0"/>
                        </a:spcBef>
                        <a:spcAft>
                          <a:spcPts val="0"/>
                        </a:spcAft>
                      </a:pPr>
                      <a:r>
                        <a:rPr lang="en-US" sz="1600" b="1" dirty="0">
                          <a:solidFill>
                            <a:schemeClr val="bg1"/>
                          </a:solidFill>
                          <a:effectLst/>
                        </a:rPr>
                        <a:t>Lowest </a:t>
                      </a:r>
                    </a:p>
                    <a:p>
                      <a:pPr marL="0" marR="0" algn="ctr">
                        <a:lnSpc>
                          <a:spcPct val="115000"/>
                        </a:lnSpc>
                        <a:spcBef>
                          <a:spcPts val="0"/>
                        </a:spcBef>
                        <a:spcAft>
                          <a:spcPts val="0"/>
                        </a:spcAft>
                      </a:pPr>
                      <a:r>
                        <a:rPr lang="en-US" sz="1600" b="1" dirty="0">
                          <a:solidFill>
                            <a:schemeClr val="bg1"/>
                          </a:solidFill>
                          <a:effectLst/>
                        </a:rPr>
                        <a:t>Trip Cost</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DDDD"/>
                    </a:solidFill>
                  </a:tcPr>
                </a:tc>
                <a:tc>
                  <a:txBody>
                    <a:bodyPr/>
                    <a:lstStyle/>
                    <a:p>
                      <a:pPr marL="0" marR="0" algn="ctr">
                        <a:lnSpc>
                          <a:spcPct val="115000"/>
                        </a:lnSpc>
                        <a:spcBef>
                          <a:spcPts val="0"/>
                        </a:spcBef>
                        <a:spcAft>
                          <a:spcPts val="0"/>
                        </a:spcAft>
                      </a:pPr>
                      <a:r>
                        <a:rPr lang="en-US" sz="1600" b="1" dirty="0">
                          <a:solidFill>
                            <a:schemeClr val="bg1"/>
                          </a:solidFill>
                          <a:effectLst/>
                        </a:rPr>
                        <a:t>Lowest </a:t>
                      </a:r>
                    </a:p>
                    <a:p>
                      <a:pPr marL="0" marR="0" algn="ctr">
                        <a:lnSpc>
                          <a:spcPct val="115000"/>
                        </a:lnSpc>
                        <a:spcBef>
                          <a:spcPts val="0"/>
                        </a:spcBef>
                        <a:spcAft>
                          <a:spcPts val="0"/>
                        </a:spcAft>
                      </a:pPr>
                      <a:r>
                        <a:rPr lang="en-US" sz="1600" b="1" dirty="0">
                          <a:solidFill>
                            <a:schemeClr val="bg1"/>
                          </a:solidFill>
                          <a:effectLst/>
                        </a:rPr>
                        <a:t>Total Cost</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DDDD"/>
                    </a:solidFill>
                  </a:tcPr>
                </a:tc>
                <a:tc>
                  <a:txBody>
                    <a:bodyPr/>
                    <a:lstStyle/>
                    <a:p>
                      <a:pPr marL="0" marR="0" algn="ctr">
                        <a:lnSpc>
                          <a:spcPct val="115000"/>
                        </a:lnSpc>
                        <a:spcBef>
                          <a:spcPts val="0"/>
                        </a:spcBef>
                        <a:spcAft>
                          <a:spcPts val="0"/>
                        </a:spcAft>
                      </a:pPr>
                      <a:r>
                        <a:rPr lang="en-US" sz="1600" b="1" dirty="0">
                          <a:solidFill>
                            <a:schemeClr val="bg1"/>
                          </a:solidFill>
                          <a:effectLst/>
                        </a:rPr>
                        <a:t>Average Trip Cost</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DDDD"/>
                    </a:solidFill>
                  </a:tcPr>
                </a:tc>
                <a:tc>
                  <a:txBody>
                    <a:bodyPr/>
                    <a:lstStyle/>
                    <a:p>
                      <a:pPr marL="0" marR="0" algn="ctr">
                        <a:lnSpc>
                          <a:spcPct val="115000"/>
                        </a:lnSpc>
                        <a:spcBef>
                          <a:spcPts val="0"/>
                        </a:spcBef>
                        <a:spcAft>
                          <a:spcPts val="0"/>
                        </a:spcAft>
                      </a:pPr>
                      <a:r>
                        <a:rPr lang="en-US" sz="1600" b="1" dirty="0">
                          <a:solidFill>
                            <a:schemeClr val="bg1"/>
                          </a:solidFill>
                          <a:effectLst/>
                        </a:rPr>
                        <a:t>Average Total Cost</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DDDD"/>
                    </a:solidFill>
                  </a:tcPr>
                </a:tc>
              </a:tr>
              <a:tr h="555725">
                <a:tc>
                  <a:txBody>
                    <a:bodyPr/>
                    <a:lstStyle/>
                    <a:p>
                      <a:pPr marL="0" marR="0" algn="l">
                        <a:lnSpc>
                          <a:spcPct val="115000"/>
                        </a:lnSpc>
                        <a:spcBef>
                          <a:spcPts val="0"/>
                        </a:spcBef>
                        <a:spcAft>
                          <a:spcPts val="800"/>
                        </a:spcAft>
                      </a:pPr>
                      <a:r>
                        <a:rPr lang="en-US" sz="1600" dirty="0">
                          <a:solidFill>
                            <a:srgbClr val="FFFFFF"/>
                          </a:solidFill>
                          <a:effectLst/>
                        </a:rPr>
                        <a:t>Fixed Route</a:t>
                      </a:r>
                      <a:endParaRPr lang="en-US"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730,350</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$2.35</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$1,716,323</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a:solidFill>
                            <a:srgbClr val="FFFFFF"/>
                          </a:solidFill>
                          <a:effectLst/>
                        </a:rPr>
                        <a:t>$3.70</a:t>
                      </a:r>
                      <a:endParaRPr lang="en-US"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a:solidFill>
                            <a:srgbClr val="FFFFFF"/>
                          </a:solidFill>
                          <a:effectLst/>
                        </a:rPr>
                        <a:t>$2,702,295</a:t>
                      </a:r>
                      <a:endParaRPr lang="en-US"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563135">
                <a:tc>
                  <a:txBody>
                    <a:bodyPr/>
                    <a:lstStyle/>
                    <a:p>
                      <a:pPr marL="0" marR="0" algn="l">
                        <a:lnSpc>
                          <a:spcPct val="115000"/>
                        </a:lnSpc>
                        <a:spcBef>
                          <a:spcPts val="0"/>
                        </a:spcBef>
                        <a:spcAft>
                          <a:spcPts val="800"/>
                        </a:spcAft>
                      </a:pPr>
                      <a:r>
                        <a:rPr lang="en-US" sz="1600" dirty="0">
                          <a:solidFill>
                            <a:srgbClr val="FFFFFF"/>
                          </a:solidFill>
                          <a:effectLst/>
                        </a:rPr>
                        <a:t>Flex Route Urbanized Area</a:t>
                      </a:r>
                      <a:endParaRPr lang="en-US"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238,099</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$6.65</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$1,583,358</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$6.65</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$1,583,358</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563135">
                <a:tc>
                  <a:txBody>
                    <a:bodyPr/>
                    <a:lstStyle/>
                    <a:p>
                      <a:pPr marL="0" marR="0" algn="l">
                        <a:lnSpc>
                          <a:spcPct val="115000"/>
                        </a:lnSpc>
                        <a:spcBef>
                          <a:spcPts val="0"/>
                        </a:spcBef>
                        <a:spcAft>
                          <a:spcPts val="800"/>
                        </a:spcAft>
                      </a:pPr>
                      <a:r>
                        <a:rPr lang="en-US" sz="1600" dirty="0">
                          <a:solidFill>
                            <a:srgbClr val="FFFFFF"/>
                          </a:solidFill>
                          <a:effectLst/>
                        </a:rPr>
                        <a:t>Flex Rt. Small Rural Cities</a:t>
                      </a:r>
                      <a:endParaRPr lang="en-US"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164,102</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$4.61</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$756,510</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$9.18</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$1,506,456</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74631">
                <a:tc>
                  <a:txBody>
                    <a:bodyPr/>
                    <a:lstStyle/>
                    <a:p>
                      <a:pPr marL="0" marR="0" algn="l">
                        <a:lnSpc>
                          <a:spcPct val="115000"/>
                        </a:lnSpc>
                        <a:spcBef>
                          <a:spcPts val="0"/>
                        </a:spcBef>
                        <a:spcAft>
                          <a:spcPts val="800"/>
                        </a:spcAft>
                      </a:pPr>
                      <a:r>
                        <a:rPr lang="en-US" sz="1600" dirty="0">
                          <a:solidFill>
                            <a:srgbClr val="FFFFFF"/>
                          </a:solidFill>
                          <a:effectLst/>
                        </a:rPr>
                        <a:t>Flex Route Rural</a:t>
                      </a:r>
                      <a:endParaRPr lang="en-US"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a:solidFill>
                            <a:srgbClr val="FFFFFF"/>
                          </a:solidFill>
                          <a:effectLst/>
                        </a:rPr>
                        <a:t>63,642</a:t>
                      </a:r>
                      <a:endParaRPr lang="en-US"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$14.15</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$900,534</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$14.86</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$945,721</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563135">
                <a:tc>
                  <a:txBody>
                    <a:bodyPr/>
                    <a:lstStyle/>
                    <a:p>
                      <a:pPr marL="0" marR="0" algn="l">
                        <a:lnSpc>
                          <a:spcPct val="115000"/>
                        </a:lnSpc>
                        <a:spcBef>
                          <a:spcPts val="0"/>
                        </a:spcBef>
                        <a:spcAft>
                          <a:spcPts val="800"/>
                        </a:spcAft>
                      </a:pPr>
                      <a:r>
                        <a:rPr lang="en-US" sz="1600" dirty="0">
                          <a:solidFill>
                            <a:srgbClr val="FFFFFF"/>
                          </a:solidFill>
                          <a:effectLst/>
                        </a:rPr>
                        <a:t>Demand Response Rural Co.</a:t>
                      </a:r>
                      <a:endParaRPr lang="en-US"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a:solidFill>
                            <a:srgbClr val="FFFFFF"/>
                          </a:solidFill>
                          <a:effectLst/>
                        </a:rPr>
                        <a:t>304,978</a:t>
                      </a:r>
                      <a:endParaRPr lang="en-US"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$7.66</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$2,336,132</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$15.71</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FF"/>
                          </a:solidFill>
                          <a:effectLst/>
                        </a:rPr>
                        <a:t>$4,791,205</a:t>
                      </a:r>
                      <a:endPar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555725">
                <a:tc>
                  <a:txBody>
                    <a:bodyPr/>
                    <a:lstStyle/>
                    <a:p>
                      <a:pPr marL="0" marR="0" algn="ctr">
                        <a:lnSpc>
                          <a:spcPct val="115000"/>
                        </a:lnSpc>
                        <a:spcBef>
                          <a:spcPts val="0"/>
                        </a:spcBef>
                        <a:spcAft>
                          <a:spcPts val="800"/>
                        </a:spcAft>
                      </a:pPr>
                      <a:r>
                        <a:rPr lang="en-US" sz="1800" b="1" dirty="0">
                          <a:solidFill>
                            <a:schemeClr val="bg1"/>
                          </a:solidFill>
                          <a:effectLst/>
                        </a:rPr>
                        <a:t>Total</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800"/>
                        </a:spcAft>
                      </a:pPr>
                      <a:r>
                        <a:rPr lang="en-US" sz="1600" b="1" dirty="0">
                          <a:effectLst/>
                        </a:rPr>
                        <a:t>1,501,171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800"/>
                        </a:spcAft>
                      </a:pPr>
                      <a:r>
                        <a:rPr lang="en-US" sz="1600" b="1" dirty="0">
                          <a:effectLst/>
                        </a:rPr>
                        <a:t>$4.86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800"/>
                        </a:spcAft>
                      </a:pPr>
                      <a:r>
                        <a:rPr lang="en-US" sz="1600" b="1" dirty="0">
                          <a:effectLst/>
                        </a:rPr>
                        <a:t>$7,292,857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800"/>
                        </a:spcAft>
                      </a:pPr>
                      <a:r>
                        <a:rPr lang="en-US" sz="1600" b="1" dirty="0">
                          <a:effectLst/>
                        </a:rPr>
                        <a:t>$7.68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800"/>
                        </a:spcAft>
                      </a:pPr>
                      <a:r>
                        <a:rPr lang="en-US" sz="1600" b="1" dirty="0">
                          <a:effectLst/>
                        </a:rPr>
                        <a:t>$11,529,035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1649876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7C35ABA-4688-46FC-940E-CEE0F91A5229}" type="slidenum">
              <a:rPr lang="en-US" smtClean="0"/>
              <a:pPr>
                <a:defRPr/>
              </a:pPr>
              <a:t>41</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3132907999"/>
              </p:ext>
            </p:extLst>
          </p:nvPr>
        </p:nvGraphicFramePr>
        <p:xfrm>
          <a:off x="609600" y="762000"/>
          <a:ext cx="7924800" cy="4583321"/>
        </p:xfrm>
        <a:graphic>
          <a:graphicData uri="http://schemas.openxmlformats.org/drawingml/2006/table">
            <a:tbl>
              <a:tblPr firstRow="1" firstCol="1" bandRow="1">
                <a:tableStyleId>{5C22544A-7EE6-4342-B048-85BDC9FD1C3A}</a:tableStyleId>
              </a:tblPr>
              <a:tblGrid>
                <a:gridCol w="1828800"/>
                <a:gridCol w="1389236"/>
                <a:gridCol w="1493520"/>
                <a:gridCol w="1493520"/>
                <a:gridCol w="1719724"/>
              </a:tblGrid>
              <a:tr h="622173">
                <a:tc gridSpan="5">
                  <a:txBody>
                    <a:bodyPr/>
                    <a:lstStyle/>
                    <a:p>
                      <a:pPr marL="0" marR="0" algn="ctr">
                        <a:lnSpc>
                          <a:spcPct val="115000"/>
                        </a:lnSpc>
                        <a:spcBef>
                          <a:spcPts val="600"/>
                        </a:spcBef>
                        <a:spcAft>
                          <a:spcPts val="600"/>
                        </a:spcAft>
                      </a:pPr>
                      <a:r>
                        <a:rPr lang="en-US" sz="2400" b="0" dirty="0">
                          <a:effectLst/>
                        </a:rPr>
                        <a:t>Trip Gap Summary</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4624">
                <a:tc>
                  <a:txBody>
                    <a:bodyPr/>
                    <a:lstStyle/>
                    <a:p>
                      <a:pPr marL="0" marR="0" algn="ctr">
                        <a:lnSpc>
                          <a:spcPct val="115000"/>
                        </a:lnSpc>
                        <a:spcBef>
                          <a:spcPts val="0"/>
                        </a:spcBef>
                        <a:spcAft>
                          <a:spcPts val="800"/>
                        </a:spcAft>
                      </a:pPr>
                      <a:r>
                        <a:rPr lang="en-US" sz="1800" b="1" dirty="0">
                          <a:solidFill>
                            <a:schemeClr val="bg1"/>
                          </a:solidFill>
                          <a:effectLst/>
                        </a:rPr>
                        <a:t>Service</a:t>
                      </a:r>
                      <a:r>
                        <a:rPr lang="en-US" sz="1600" b="1" dirty="0">
                          <a:solidFill>
                            <a:schemeClr val="bg1"/>
                          </a:solidFill>
                          <a:effectLst/>
                        </a:rPr>
                        <a:t> </a:t>
                      </a:r>
                      <a:r>
                        <a:rPr lang="en-US" sz="1800" b="1" dirty="0">
                          <a:solidFill>
                            <a:schemeClr val="bg1"/>
                          </a:solidFill>
                          <a:effectLst/>
                        </a:rPr>
                        <a:t>Type</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DDDD"/>
                    </a:solidFill>
                  </a:tcPr>
                </a:tc>
                <a:tc>
                  <a:txBody>
                    <a:bodyPr/>
                    <a:lstStyle/>
                    <a:p>
                      <a:pPr marL="0" marR="0" algn="ctr">
                        <a:lnSpc>
                          <a:spcPct val="115000"/>
                        </a:lnSpc>
                        <a:spcBef>
                          <a:spcPts val="0"/>
                        </a:spcBef>
                        <a:spcAft>
                          <a:spcPts val="0"/>
                        </a:spcAft>
                      </a:pPr>
                      <a:r>
                        <a:rPr lang="en-US" sz="1600" b="1" dirty="0" smtClean="0">
                          <a:effectLst/>
                        </a:rPr>
                        <a:t>20% </a:t>
                      </a:r>
                      <a:r>
                        <a:rPr lang="en-US" sz="1600" b="1" dirty="0">
                          <a:effectLst/>
                        </a:rPr>
                        <a:t>of Trip Need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DDDD"/>
                    </a:solidFill>
                  </a:tcPr>
                </a:tc>
                <a:tc>
                  <a:txBody>
                    <a:bodyPr/>
                    <a:lstStyle/>
                    <a:p>
                      <a:pPr marL="0" marR="0" algn="ctr">
                        <a:lnSpc>
                          <a:spcPct val="115000"/>
                        </a:lnSpc>
                        <a:spcBef>
                          <a:spcPts val="0"/>
                        </a:spcBef>
                        <a:spcAft>
                          <a:spcPts val="0"/>
                        </a:spcAft>
                      </a:pPr>
                      <a:r>
                        <a:rPr lang="en-US" sz="1600" b="1" dirty="0">
                          <a:effectLst/>
                        </a:rPr>
                        <a:t>Trips Provided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DDDD"/>
                    </a:solidFill>
                  </a:tcPr>
                </a:tc>
                <a:tc>
                  <a:txBody>
                    <a:bodyPr/>
                    <a:lstStyle/>
                    <a:p>
                      <a:pPr marL="0" marR="0" algn="ctr">
                        <a:lnSpc>
                          <a:spcPct val="115000"/>
                        </a:lnSpc>
                        <a:spcBef>
                          <a:spcPts val="0"/>
                        </a:spcBef>
                        <a:spcAft>
                          <a:spcPts val="0"/>
                        </a:spcAft>
                      </a:pPr>
                      <a:r>
                        <a:rPr lang="en-US" sz="1600" b="1" dirty="0">
                          <a:effectLst/>
                        </a:rPr>
                        <a:t>Trip Gap (Trips)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DDDD"/>
                    </a:solidFill>
                  </a:tcPr>
                </a:tc>
                <a:tc>
                  <a:txBody>
                    <a:bodyPr/>
                    <a:lstStyle/>
                    <a:p>
                      <a:pPr marL="0" marR="0" algn="ctr">
                        <a:lnSpc>
                          <a:spcPct val="115000"/>
                        </a:lnSpc>
                        <a:spcBef>
                          <a:spcPts val="0"/>
                        </a:spcBef>
                        <a:spcAft>
                          <a:spcPts val="0"/>
                        </a:spcAft>
                      </a:pPr>
                      <a:r>
                        <a:rPr lang="en-US" sz="1600" b="1" dirty="0">
                          <a:effectLst/>
                        </a:rPr>
                        <a:t>% of State’s Total Trip Gap</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DDDD"/>
                    </a:solidFill>
                  </a:tcPr>
                </a:tc>
              </a:tr>
              <a:tr h="532900">
                <a:tc>
                  <a:txBody>
                    <a:bodyPr/>
                    <a:lstStyle/>
                    <a:p>
                      <a:pPr marL="0" marR="0" algn="l">
                        <a:lnSpc>
                          <a:spcPct val="115000"/>
                        </a:lnSpc>
                        <a:spcBef>
                          <a:spcPts val="0"/>
                        </a:spcBef>
                        <a:spcAft>
                          <a:spcPts val="800"/>
                        </a:spcAft>
                      </a:pPr>
                      <a:r>
                        <a:rPr lang="en-US" sz="1600" b="1" dirty="0">
                          <a:solidFill>
                            <a:srgbClr val="FFFF00"/>
                          </a:solidFill>
                          <a:effectLst/>
                        </a:rPr>
                        <a:t>Fixed Route</a:t>
                      </a:r>
                      <a:endParaRPr lang="en-US"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00"/>
                          </a:solidFill>
                          <a:effectLst/>
                        </a:rPr>
                        <a:t>4,124,840</a:t>
                      </a:r>
                      <a:endParaRPr lang="en-US"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00"/>
                          </a:solidFill>
                          <a:effectLst/>
                        </a:rPr>
                        <a:t>3,712,211</a:t>
                      </a:r>
                      <a:endParaRPr lang="en-US"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a:solidFill>
                            <a:srgbClr val="FFFF00"/>
                          </a:solidFill>
                          <a:effectLst/>
                        </a:rPr>
                        <a:t>730,350</a:t>
                      </a:r>
                      <a:endParaRPr lang="en-US" sz="16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a:solidFill>
                            <a:srgbClr val="FFFF00"/>
                          </a:solidFill>
                          <a:effectLst/>
                        </a:rPr>
                        <a:t>49%</a:t>
                      </a:r>
                      <a:endParaRPr lang="en-US" sz="16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616068">
                <a:tc>
                  <a:txBody>
                    <a:bodyPr/>
                    <a:lstStyle/>
                    <a:p>
                      <a:pPr marL="0" marR="0" algn="l">
                        <a:lnSpc>
                          <a:spcPct val="115000"/>
                        </a:lnSpc>
                        <a:spcBef>
                          <a:spcPts val="0"/>
                        </a:spcBef>
                        <a:spcAft>
                          <a:spcPts val="800"/>
                        </a:spcAft>
                      </a:pPr>
                      <a:r>
                        <a:rPr lang="en-US" sz="1600" b="1" dirty="0">
                          <a:solidFill>
                            <a:srgbClr val="FFFF00"/>
                          </a:solidFill>
                          <a:effectLst/>
                        </a:rPr>
                        <a:t>Flex Route Urbanized Area</a:t>
                      </a:r>
                      <a:endParaRPr lang="en-US"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00"/>
                          </a:solidFill>
                          <a:effectLst/>
                        </a:rPr>
                        <a:t>523,860</a:t>
                      </a:r>
                      <a:endParaRPr lang="en-US"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00"/>
                          </a:solidFill>
                          <a:effectLst/>
                        </a:rPr>
                        <a:t>285,761</a:t>
                      </a:r>
                      <a:endParaRPr lang="en-US"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a:solidFill>
                            <a:srgbClr val="FFFF00"/>
                          </a:solidFill>
                          <a:effectLst/>
                        </a:rPr>
                        <a:t>238,099</a:t>
                      </a:r>
                      <a:endParaRPr lang="en-US" sz="16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rgbClr val="FFFF00"/>
                          </a:solidFill>
                          <a:effectLst/>
                        </a:rPr>
                        <a:t>16%</a:t>
                      </a:r>
                      <a:endParaRPr lang="en-US"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554624">
                <a:tc>
                  <a:txBody>
                    <a:bodyPr/>
                    <a:lstStyle/>
                    <a:p>
                      <a:pPr marL="0" marR="0" algn="l">
                        <a:lnSpc>
                          <a:spcPct val="115000"/>
                        </a:lnSpc>
                        <a:spcBef>
                          <a:spcPts val="0"/>
                        </a:spcBef>
                        <a:spcAft>
                          <a:spcPts val="0"/>
                        </a:spcAft>
                      </a:pPr>
                      <a:r>
                        <a:rPr lang="en-US" sz="1600" b="1" dirty="0">
                          <a:solidFill>
                            <a:schemeClr val="tx1"/>
                          </a:solidFill>
                          <a:effectLst/>
                        </a:rPr>
                        <a:t>Flex </a:t>
                      </a:r>
                      <a:r>
                        <a:rPr lang="en-US" sz="1600" b="1" dirty="0" smtClean="0">
                          <a:solidFill>
                            <a:schemeClr val="tx1"/>
                          </a:solidFill>
                          <a:effectLst/>
                        </a:rPr>
                        <a:t>Route</a:t>
                      </a:r>
                    </a:p>
                    <a:p>
                      <a:pPr marL="0" marR="0" algn="l">
                        <a:lnSpc>
                          <a:spcPct val="115000"/>
                        </a:lnSpc>
                        <a:spcBef>
                          <a:spcPts val="0"/>
                        </a:spcBef>
                        <a:spcAft>
                          <a:spcPts val="0"/>
                        </a:spcAft>
                      </a:pPr>
                      <a:r>
                        <a:rPr lang="en-US" sz="1600" b="1" dirty="0" smtClean="0">
                          <a:solidFill>
                            <a:schemeClr val="tx1"/>
                          </a:solidFill>
                          <a:effectLst/>
                        </a:rPr>
                        <a:t>Small </a:t>
                      </a:r>
                      <a:r>
                        <a:rPr lang="en-US" sz="1600" b="1" dirty="0">
                          <a:solidFill>
                            <a:schemeClr val="tx1"/>
                          </a:solidFill>
                          <a:effectLst/>
                        </a:rPr>
                        <a:t>Cities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a:solidFill>
                            <a:schemeClr val="tx1"/>
                          </a:solidFill>
                          <a:effectLst/>
                        </a:rPr>
                        <a:t>530,460</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chemeClr val="tx1"/>
                          </a:solidFill>
                          <a:effectLst/>
                        </a:rPr>
                        <a:t>404,304</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chemeClr val="tx1"/>
                          </a:solidFill>
                          <a:effectLst/>
                        </a:rPr>
                        <a:t>164,102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a:solidFill>
                            <a:schemeClr val="tx1"/>
                          </a:solidFill>
                          <a:effectLst/>
                        </a:rPr>
                        <a:t>11%</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554624">
                <a:tc>
                  <a:txBody>
                    <a:bodyPr/>
                    <a:lstStyle/>
                    <a:p>
                      <a:pPr marL="0" marR="0" algn="l">
                        <a:lnSpc>
                          <a:spcPct val="115000"/>
                        </a:lnSpc>
                        <a:spcBef>
                          <a:spcPts val="0"/>
                        </a:spcBef>
                        <a:spcAft>
                          <a:spcPts val="0"/>
                        </a:spcAft>
                      </a:pPr>
                      <a:r>
                        <a:rPr lang="en-US" sz="1600" b="1" dirty="0">
                          <a:solidFill>
                            <a:schemeClr val="tx1"/>
                          </a:solidFill>
                          <a:effectLst/>
                        </a:rPr>
                        <a:t>Flex Route </a:t>
                      </a:r>
                      <a:endParaRPr lang="en-US" sz="1600" b="1" dirty="0" smtClean="0">
                        <a:solidFill>
                          <a:schemeClr val="tx1"/>
                        </a:solidFill>
                        <a:effectLst/>
                      </a:endParaRPr>
                    </a:p>
                    <a:p>
                      <a:pPr marL="0" marR="0" algn="l">
                        <a:lnSpc>
                          <a:spcPct val="115000"/>
                        </a:lnSpc>
                        <a:spcBef>
                          <a:spcPts val="0"/>
                        </a:spcBef>
                        <a:spcAft>
                          <a:spcPts val="800"/>
                        </a:spcAft>
                      </a:pPr>
                      <a:r>
                        <a:rPr lang="en-US" sz="1600" b="1" dirty="0" smtClean="0">
                          <a:solidFill>
                            <a:schemeClr val="tx1"/>
                          </a:solidFill>
                          <a:effectLst/>
                        </a:rPr>
                        <a:t>Rural</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a:solidFill>
                            <a:schemeClr val="tx1"/>
                          </a:solidFill>
                          <a:effectLst/>
                        </a:rPr>
                        <a:t>259,986</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chemeClr val="tx1"/>
                          </a:solidFill>
                          <a:effectLst/>
                        </a:rPr>
                        <a:t>196,344</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chemeClr val="tx1"/>
                          </a:solidFill>
                          <a:effectLst/>
                        </a:rPr>
                        <a:t>63,642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chemeClr val="tx1"/>
                          </a:solidFill>
                          <a:effectLst/>
                        </a:rPr>
                        <a:t>4%</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554624">
                <a:tc>
                  <a:txBody>
                    <a:bodyPr/>
                    <a:lstStyle/>
                    <a:p>
                      <a:pPr marL="0" marR="0" algn="l">
                        <a:lnSpc>
                          <a:spcPct val="115000"/>
                        </a:lnSpc>
                        <a:spcBef>
                          <a:spcPts val="0"/>
                        </a:spcBef>
                        <a:spcAft>
                          <a:spcPts val="800"/>
                        </a:spcAft>
                      </a:pPr>
                      <a:r>
                        <a:rPr lang="en-US" sz="1600" b="1" dirty="0">
                          <a:solidFill>
                            <a:schemeClr val="tx1"/>
                          </a:solidFill>
                          <a:effectLst/>
                        </a:rPr>
                        <a:t>Demand Response</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a:solidFill>
                            <a:schemeClr val="tx1"/>
                          </a:solidFill>
                          <a:effectLst/>
                        </a:rPr>
                        <a:t>1,703,570</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chemeClr val="tx1"/>
                          </a:solidFill>
                          <a:effectLst/>
                        </a:rPr>
                        <a:t>1,512,792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chemeClr val="tx1"/>
                          </a:solidFill>
                          <a:effectLst/>
                        </a:rPr>
                        <a:t>304,978</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800"/>
                        </a:spcAft>
                      </a:pPr>
                      <a:r>
                        <a:rPr lang="en-US" sz="1600" b="1" dirty="0">
                          <a:solidFill>
                            <a:schemeClr val="tx1"/>
                          </a:solidFill>
                          <a:effectLst/>
                        </a:rPr>
                        <a:t>20%</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568852">
                <a:tc>
                  <a:txBody>
                    <a:bodyPr/>
                    <a:lstStyle/>
                    <a:p>
                      <a:pPr marL="0" marR="0" algn="ctr">
                        <a:lnSpc>
                          <a:spcPct val="115000"/>
                        </a:lnSpc>
                        <a:spcBef>
                          <a:spcPts val="0"/>
                        </a:spcBef>
                        <a:spcAft>
                          <a:spcPts val="800"/>
                        </a:spcAft>
                      </a:pPr>
                      <a:r>
                        <a:rPr lang="en-US" sz="1800" dirty="0">
                          <a:solidFill>
                            <a:schemeClr val="bg1"/>
                          </a:solidFill>
                          <a:effectLst/>
                        </a:rPr>
                        <a:t>Total</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800"/>
                        </a:spcAft>
                      </a:pPr>
                      <a:r>
                        <a:rPr lang="en-US" sz="1800" b="1" dirty="0">
                          <a:effectLst/>
                        </a:rPr>
                        <a:t>7,142,716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800"/>
                        </a:spcAft>
                      </a:pPr>
                      <a:r>
                        <a:rPr lang="en-US" sz="1800" b="1" dirty="0">
                          <a:effectLst/>
                        </a:rPr>
                        <a:t>6,111,412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800"/>
                        </a:spcAft>
                      </a:pPr>
                      <a:r>
                        <a:rPr lang="en-US" sz="1800" b="1" dirty="0">
                          <a:effectLst/>
                        </a:rPr>
                        <a:t>1,501,171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800"/>
                        </a:spcAft>
                      </a:pPr>
                      <a:r>
                        <a:rPr lang="en-US" sz="1800" b="1" dirty="0">
                          <a:effectLst/>
                        </a:rPr>
                        <a:t>100.00%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126323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7C35ABA-4688-46FC-940E-CEE0F91A5229}" type="slidenum">
              <a:rPr lang="en-US" smtClean="0">
                <a:solidFill>
                  <a:srgbClr val="EAEBDE">
                    <a:shade val="90000"/>
                  </a:srgbClr>
                </a:solidFill>
              </a:rPr>
              <a:pPr>
                <a:defRPr/>
              </a:pPr>
              <a:t>42</a:t>
            </a:fld>
            <a:endParaRPr lang="en-US">
              <a:solidFill>
                <a:srgbClr val="EAEBDE">
                  <a:shade val="90000"/>
                </a:srgbClr>
              </a:solidFill>
            </a:endParaRPr>
          </a:p>
        </p:txBody>
      </p:sp>
      <p:sp>
        <p:nvSpPr>
          <p:cNvPr id="4" name="TextBox 3"/>
          <p:cNvSpPr txBox="1"/>
          <p:nvPr/>
        </p:nvSpPr>
        <p:spPr>
          <a:xfrm>
            <a:off x="533400" y="762000"/>
            <a:ext cx="8188840" cy="769441"/>
          </a:xfrm>
          <a:prstGeom prst="rect">
            <a:avLst/>
          </a:prstGeom>
          <a:noFill/>
        </p:spPr>
        <p:txBody>
          <a:bodyPr wrap="square" rtlCol="0">
            <a:spAutoFit/>
          </a:bodyPr>
          <a:lstStyle/>
          <a:p>
            <a:r>
              <a:rPr lang="en-US" sz="4400" dirty="0" smtClean="0">
                <a:solidFill>
                  <a:prstClr val="white"/>
                </a:solidFill>
                <a:latin typeface="Rockwell"/>
              </a:rPr>
              <a:t>Major point of previous slide:  </a:t>
            </a:r>
            <a:endParaRPr lang="en-US" sz="4400" dirty="0">
              <a:solidFill>
                <a:prstClr val="white"/>
              </a:solidFill>
              <a:latin typeface="Rockwell"/>
            </a:endParaRPr>
          </a:p>
        </p:txBody>
      </p:sp>
      <p:sp>
        <p:nvSpPr>
          <p:cNvPr id="5" name="TextBox 4"/>
          <p:cNvSpPr txBox="1"/>
          <p:nvPr/>
        </p:nvSpPr>
        <p:spPr>
          <a:xfrm>
            <a:off x="609600" y="1752600"/>
            <a:ext cx="8153400" cy="1200329"/>
          </a:xfrm>
          <a:prstGeom prst="rect">
            <a:avLst/>
          </a:prstGeom>
          <a:noFill/>
        </p:spPr>
        <p:txBody>
          <a:bodyPr wrap="square" rtlCol="0">
            <a:spAutoFit/>
          </a:bodyPr>
          <a:lstStyle/>
          <a:p>
            <a:r>
              <a:rPr lang="en-US" sz="3600" b="1" dirty="0" smtClean="0">
                <a:solidFill>
                  <a:srgbClr val="FFFF00"/>
                </a:solidFill>
              </a:rPr>
              <a:t>Two thirds (65%) of the total unmet need is concentrated in urban areas. </a:t>
            </a:r>
            <a:endParaRPr lang="en-US" sz="3600" b="1" dirty="0">
              <a:solidFill>
                <a:srgbClr val="FFFF00"/>
              </a:solidFill>
            </a:endParaRPr>
          </a:p>
        </p:txBody>
      </p:sp>
      <p:pic>
        <p:nvPicPr>
          <p:cNvPr id="78850" name="Picture 2" descr="Area Ma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72961" y="3448466"/>
            <a:ext cx="2354317"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4" cstate="print"/>
          <a:stretch>
            <a:fillRect/>
          </a:stretch>
        </p:blipFill>
        <p:spPr>
          <a:xfrm>
            <a:off x="2133600" y="3457259"/>
            <a:ext cx="2543052" cy="3030415"/>
          </a:xfrm>
          <a:prstGeom prst="rect">
            <a:avLst/>
          </a:prstGeom>
        </p:spPr>
      </p:pic>
      <p:sp>
        <p:nvSpPr>
          <p:cNvPr id="8" name="TextBox 7"/>
          <p:cNvSpPr txBox="1"/>
          <p:nvPr/>
        </p:nvSpPr>
        <p:spPr>
          <a:xfrm>
            <a:off x="1991967" y="3046186"/>
            <a:ext cx="6629400" cy="369332"/>
          </a:xfrm>
          <a:prstGeom prst="rect">
            <a:avLst/>
          </a:prstGeom>
          <a:noFill/>
        </p:spPr>
        <p:txBody>
          <a:bodyPr wrap="square" rtlCol="0">
            <a:spAutoFit/>
          </a:bodyPr>
          <a:lstStyle/>
          <a:p>
            <a:r>
              <a:rPr lang="en-US" dirty="0" smtClean="0"/>
              <a:t>For example, Bangor and Portland urbanized areas</a:t>
            </a:r>
            <a:endParaRPr lang="en-US" dirty="0"/>
          </a:p>
        </p:txBody>
      </p:sp>
    </p:spTree>
    <p:extLst>
      <p:ext uri="{BB962C8B-B14F-4D97-AF65-F5344CB8AC3E}">
        <p14:creationId xmlns:p14="http://schemas.microsoft.com/office/powerpoint/2010/main" xmlns="" val="2643758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7C35ABA-4688-46FC-940E-CEE0F91A5229}" type="slidenum">
              <a:rPr lang="en-US" smtClean="0"/>
              <a:pPr>
                <a:defRPr/>
              </a:pPr>
              <a:t>43</a:t>
            </a:fld>
            <a:endParaRPr lang="en-US"/>
          </a:p>
        </p:txBody>
      </p:sp>
      <p:sp>
        <p:nvSpPr>
          <p:cNvPr id="3" name="Rectangle 2"/>
          <p:cNvSpPr/>
          <p:nvPr/>
        </p:nvSpPr>
        <p:spPr>
          <a:xfrm>
            <a:off x="489096" y="1524000"/>
            <a:ext cx="8382000" cy="5312223"/>
          </a:xfrm>
          <a:prstGeom prst="rect">
            <a:avLst/>
          </a:prstGeom>
        </p:spPr>
        <p:txBody>
          <a:bodyPr wrap="square">
            <a:spAutoFit/>
          </a:bodyPr>
          <a:lstStyle/>
          <a:p>
            <a:pPr marR="0" lvl="0">
              <a:lnSpc>
                <a:spcPct val="115000"/>
              </a:lnSpc>
              <a:spcBef>
                <a:spcPts val="0"/>
              </a:spcBef>
              <a:spcAft>
                <a:spcPts val="0"/>
              </a:spcAft>
              <a:buClr>
                <a:schemeClr val="tx1"/>
              </a:buClr>
              <a:buSzPct val="150000"/>
            </a:pPr>
            <a:endParaRPr lang="en-US" sz="2000" dirty="0">
              <a:latin typeface="+mn-lt"/>
              <a:ea typeface="Calibri" panose="020F0502020204030204" pitchFamily="34" charset="0"/>
              <a:cs typeface="Times New Roman" panose="02020603050405020304" pitchFamily="18" charset="0"/>
            </a:endParaRPr>
          </a:p>
          <a:p>
            <a:pPr marL="285750" marR="0" lvl="0" indent="-285750">
              <a:spcBef>
                <a:spcPts val="0"/>
              </a:spcBef>
              <a:spcAft>
                <a:spcPts val="2400"/>
              </a:spcAft>
              <a:buClr>
                <a:schemeClr val="tx1"/>
              </a:buClr>
              <a:buSzPct val="150000"/>
              <a:buFont typeface="Arial" panose="020B0604020202020204" pitchFamily="34" charset="0"/>
              <a:buChar char="•"/>
            </a:pPr>
            <a:r>
              <a:rPr lang="en-US" sz="2800" dirty="0">
                <a:latin typeface="+mn-lt"/>
                <a:ea typeface="Times New Roman" panose="02020603050405020304" pitchFamily="18" charset="0"/>
                <a:cs typeface="Times New Roman" panose="02020603050405020304" pitchFamily="18" charset="0"/>
              </a:rPr>
              <a:t>The </a:t>
            </a:r>
            <a:r>
              <a:rPr lang="en-US" sz="2800" dirty="0" smtClean="0">
                <a:latin typeface="+mn-lt"/>
                <a:ea typeface="Times New Roman" panose="02020603050405020304" pitchFamily="18" charset="0"/>
                <a:cs typeface="Times New Roman" panose="02020603050405020304" pitchFamily="18" charset="0"/>
              </a:rPr>
              <a:t>administration and operating costs can </a:t>
            </a:r>
            <a:r>
              <a:rPr lang="en-US" sz="2800" dirty="0">
                <a:latin typeface="+mn-lt"/>
                <a:ea typeface="Times New Roman" panose="02020603050405020304" pitchFamily="18" charset="0"/>
                <a:cs typeface="Times New Roman" panose="02020603050405020304" pitchFamily="18" charset="0"/>
              </a:rPr>
              <a:t>be expected to increase from $20 million in FY 2015, to $23.2 million by 2025, an increase of 16%, assuming an annual inflation rate of 1.5</a:t>
            </a:r>
            <a:r>
              <a:rPr lang="en-US" sz="2800" dirty="0" smtClean="0">
                <a:latin typeface="+mn-lt"/>
                <a:ea typeface="Times New Roman" panose="02020603050405020304" pitchFamily="18" charset="0"/>
                <a:cs typeface="Times New Roman" panose="02020603050405020304" pitchFamily="18" charset="0"/>
              </a:rPr>
              <a:t>%.</a:t>
            </a:r>
          </a:p>
          <a:p>
            <a:pPr marL="285750" marR="0" lvl="0" indent="-285750">
              <a:spcBef>
                <a:spcPts val="0"/>
              </a:spcBef>
              <a:spcAft>
                <a:spcPts val="2400"/>
              </a:spcAft>
              <a:buClr>
                <a:schemeClr val="tx1"/>
              </a:buClr>
              <a:buSzPct val="150000"/>
              <a:buFont typeface="Arial" panose="020B0604020202020204" pitchFamily="34" charset="0"/>
              <a:buChar char="•"/>
            </a:pPr>
            <a:r>
              <a:rPr lang="en-US" sz="2800" dirty="0" smtClean="0">
                <a:latin typeface="+mn-lt"/>
              </a:rPr>
              <a:t>The average </a:t>
            </a:r>
            <a:r>
              <a:rPr lang="en-US" sz="2800" dirty="0">
                <a:latin typeface="+mn-lt"/>
              </a:rPr>
              <a:t>c</a:t>
            </a:r>
            <a:r>
              <a:rPr lang="en-US" sz="2800" dirty="0" smtClean="0">
                <a:latin typeface="+mn-lt"/>
              </a:rPr>
              <a:t>apital costs to maintain current level of service is $9.5M per year.</a:t>
            </a:r>
          </a:p>
          <a:p>
            <a:pPr marL="285750" indent="-285750">
              <a:spcBef>
                <a:spcPts val="0"/>
              </a:spcBef>
              <a:spcAft>
                <a:spcPts val="2400"/>
              </a:spcAft>
              <a:buClr>
                <a:schemeClr val="tx1"/>
              </a:buClr>
              <a:buSzPct val="150000"/>
              <a:buFont typeface="Arial" panose="020B0604020202020204" pitchFamily="34" charset="0"/>
              <a:buChar char="•"/>
            </a:pPr>
            <a:r>
              <a:rPr lang="en-US" sz="2800" dirty="0" smtClean="0">
                <a:latin typeface="+mn-lt"/>
              </a:rPr>
              <a:t>Total costs range between $29.5M in FY 2015 to $32.7M by FY 2025.    </a:t>
            </a:r>
          </a:p>
          <a:p>
            <a:pPr marL="285750" indent="-285750">
              <a:lnSpc>
                <a:spcPct val="115000"/>
              </a:lnSpc>
              <a:spcBef>
                <a:spcPts val="0"/>
              </a:spcBef>
              <a:spcAft>
                <a:spcPts val="800"/>
              </a:spcAft>
              <a:buClr>
                <a:schemeClr val="tx1"/>
              </a:buClr>
              <a:buSzPct val="150000"/>
              <a:buFont typeface="Arial" panose="020B0604020202020204" pitchFamily="34" charset="0"/>
              <a:buChar char="•"/>
            </a:pPr>
            <a:endParaRPr lang="en-US" sz="2800" dirty="0"/>
          </a:p>
        </p:txBody>
      </p:sp>
      <p:sp>
        <p:nvSpPr>
          <p:cNvPr id="4" name="TextBox 3"/>
          <p:cNvSpPr txBox="1"/>
          <p:nvPr/>
        </p:nvSpPr>
        <p:spPr>
          <a:xfrm>
            <a:off x="-11373" y="381000"/>
            <a:ext cx="8368134" cy="1323439"/>
          </a:xfrm>
          <a:prstGeom prst="rect">
            <a:avLst/>
          </a:prstGeom>
          <a:noFill/>
        </p:spPr>
        <p:txBody>
          <a:bodyPr wrap="square" rtlCol="0">
            <a:spAutoFit/>
          </a:bodyPr>
          <a:lstStyle/>
          <a:p>
            <a:pPr algn="r"/>
            <a:r>
              <a:rPr lang="en-US" sz="4000" dirty="0" smtClean="0">
                <a:latin typeface="+mj-lt"/>
              </a:rPr>
              <a:t>Summary of major points </a:t>
            </a:r>
          </a:p>
          <a:p>
            <a:pPr algn="r"/>
            <a:r>
              <a:rPr lang="en-US" sz="4000" dirty="0" smtClean="0">
                <a:latin typeface="+mj-lt"/>
              </a:rPr>
              <a:t>to maintain existing services:</a:t>
            </a:r>
            <a:endParaRPr lang="en-US" sz="4000" dirty="0">
              <a:latin typeface="+mj-lt"/>
            </a:endParaRPr>
          </a:p>
        </p:txBody>
      </p:sp>
    </p:spTree>
    <p:extLst>
      <p:ext uri="{BB962C8B-B14F-4D97-AF65-F5344CB8AC3E}">
        <p14:creationId xmlns:p14="http://schemas.microsoft.com/office/powerpoint/2010/main" xmlns="" val="1273243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7C35ABA-4688-46FC-940E-CEE0F91A5229}" type="slidenum">
              <a:rPr lang="en-US" smtClean="0"/>
              <a:pPr>
                <a:defRPr/>
              </a:pPr>
              <a:t>44</a:t>
            </a:fld>
            <a:endParaRPr lang="en-US"/>
          </a:p>
        </p:txBody>
      </p:sp>
      <p:sp>
        <p:nvSpPr>
          <p:cNvPr id="3" name="Rectangle 2"/>
          <p:cNvSpPr/>
          <p:nvPr/>
        </p:nvSpPr>
        <p:spPr>
          <a:xfrm>
            <a:off x="486821" y="1784051"/>
            <a:ext cx="8382000" cy="5952399"/>
          </a:xfrm>
          <a:prstGeom prst="rect">
            <a:avLst/>
          </a:prstGeom>
        </p:spPr>
        <p:txBody>
          <a:bodyPr wrap="square">
            <a:spAutoFit/>
          </a:bodyPr>
          <a:lstStyle/>
          <a:p>
            <a:pPr marL="285750" marR="0" lvl="0" indent="-285750">
              <a:lnSpc>
                <a:spcPct val="115000"/>
              </a:lnSpc>
              <a:spcBef>
                <a:spcPts val="0"/>
              </a:spcBef>
              <a:spcAft>
                <a:spcPts val="0"/>
              </a:spcAft>
              <a:buClr>
                <a:schemeClr val="tx1"/>
              </a:buClr>
              <a:buSzPct val="150000"/>
              <a:buFont typeface="Arial" panose="020B0604020202020204" pitchFamily="34" charset="0"/>
              <a:buChar char="•"/>
            </a:pPr>
            <a:endParaRPr lang="en-US" sz="2800" dirty="0" smtClean="0">
              <a:latin typeface="+mn-lt"/>
              <a:ea typeface="Calibri" panose="020F0502020204030204" pitchFamily="34" charset="0"/>
              <a:cs typeface="Times New Roman" panose="02020603050405020304" pitchFamily="18" charset="0"/>
            </a:endParaRPr>
          </a:p>
          <a:p>
            <a:pPr marL="285750" indent="-285750">
              <a:spcBef>
                <a:spcPts val="0"/>
              </a:spcBef>
              <a:spcAft>
                <a:spcPts val="0"/>
              </a:spcAft>
              <a:buClr>
                <a:schemeClr val="tx1"/>
              </a:buClr>
              <a:buSzPct val="150000"/>
              <a:buFont typeface="Arial" panose="020B0604020202020204" pitchFamily="34" charset="0"/>
              <a:buChar char="•"/>
            </a:pPr>
            <a:r>
              <a:rPr lang="en-US" sz="2800" dirty="0" smtClean="0">
                <a:latin typeface="+mn-lt"/>
                <a:ea typeface="Times New Roman" panose="02020603050405020304" pitchFamily="18" charset="0"/>
                <a:cs typeface="Times New Roman" panose="02020603050405020304" pitchFamily="18" charset="0"/>
              </a:rPr>
              <a:t>Additional administration and operating costs range between </a:t>
            </a:r>
            <a:r>
              <a:rPr lang="en-US" sz="2800" dirty="0">
                <a:latin typeface="+mn-lt"/>
                <a:ea typeface="Times New Roman" panose="02020603050405020304" pitchFamily="18" charset="0"/>
                <a:cs typeface="Times New Roman" panose="02020603050405020304" pitchFamily="18" charset="0"/>
              </a:rPr>
              <a:t>$7.4 million and $13.9 million </a:t>
            </a:r>
            <a:r>
              <a:rPr lang="en-US" sz="2800" dirty="0" smtClean="0">
                <a:latin typeface="+mn-lt"/>
                <a:ea typeface="Times New Roman" panose="02020603050405020304" pitchFamily="18" charset="0"/>
                <a:cs typeface="Times New Roman" panose="02020603050405020304" pitchFamily="18" charset="0"/>
              </a:rPr>
              <a:t>(FY2013). </a:t>
            </a:r>
          </a:p>
          <a:p>
            <a:pPr marL="285750" indent="-285750">
              <a:spcBef>
                <a:spcPts val="0"/>
              </a:spcBef>
              <a:spcAft>
                <a:spcPts val="0"/>
              </a:spcAft>
              <a:buClr>
                <a:schemeClr val="tx1"/>
              </a:buClr>
              <a:buSzPct val="150000"/>
              <a:buFont typeface="Arial" panose="020B0604020202020204" pitchFamily="34" charset="0"/>
              <a:buChar char="•"/>
            </a:pPr>
            <a:endParaRPr lang="en-US" sz="2800" dirty="0" smtClean="0">
              <a:latin typeface="+mn-lt"/>
              <a:ea typeface="Times New Roman" panose="02020603050405020304" pitchFamily="18" charset="0"/>
              <a:cs typeface="Times New Roman" panose="02020603050405020304" pitchFamily="18" charset="0"/>
            </a:endParaRPr>
          </a:p>
          <a:p>
            <a:pPr marL="285750" indent="-285750">
              <a:spcBef>
                <a:spcPts val="0"/>
              </a:spcBef>
              <a:spcAft>
                <a:spcPts val="0"/>
              </a:spcAft>
              <a:buClr>
                <a:schemeClr val="tx1"/>
              </a:buClr>
              <a:buSzPct val="150000"/>
              <a:buFont typeface="Arial" panose="020B0604020202020204" pitchFamily="34" charset="0"/>
              <a:buChar char="•"/>
            </a:pPr>
            <a:r>
              <a:rPr lang="en-US" sz="2800" dirty="0" smtClean="0">
                <a:latin typeface="+mn-lt"/>
                <a:ea typeface="Times New Roman" panose="02020603050405020304" pitchFamily="18" charset="0"/>
                <a:cs typeface="Times New Roman" panose="02020603050405020304" pitchFamily="18" charset="0"/>
              </a:rPr>
              <a:t>Additional capital costs range between $1.1M and $2.2M.</a:t>
            </a:r>
          </a:p>
          <a:p>
            <a:pPr marL="285750" indent="-285750">
              <a:spcBef>
                <a:spcPts val="0"/>
              </a:spcBef>
              <a:spcAft>
                <a:spcPts val="0"/>
              </a:spcAft>
              <a:buClr>
                <a:schemeClr val="tx1"/>
              </a:buClr>
              <a:buSzPct val="150000"/>
              <a:buFont typeface="Arial" panose="020B0604020202020204" pitchFamily="34" charset="0"/>
              <a:buChar char="•"/>
            </a:pPr>
            <a:endParaRPr lang="en-US" sz="2800" dirty="0">
              <a:latin typeface="+mn-lt"/>
              <a:ea typeface="Times New Roman" panose="02020603050405020304" pitchFamily="18" charset="0"/>
              <a:cs typeface="Times New Roman" panose="02020603050405020304" pitchFamily="18" charset="0"/>
            </a:endParaRPr>
          </a:p>
          <a:p>
            <a:pPr marL="285750" indent="-285750">
              <a:spcBef>
                <a:spcPts val="0"/>
              </a:spcBef>
              <a:spcAft>
                <a:spcPts val="0"/>
              </a:spcAft>
              <a:buClr>
                <a:schemeClr val="tx1"/>
              </a:buClr>
              <a:buSzPct val="150000"/>
              <a:buFont typeface="Arial" panose="020B0604020202020204" pitchFamily="34" charset="0"/>
              <a:buChar char="•"/>
            </a:pPr>
            <a:r>
              <a:rPr lang="en-US" sz="2800" dirty="0" smtClean="0">
                <a:latin typeface="+mn-lt"/>
                <a:ea typeface="Times New Roman" panose="02020603050405020304" pitchFamily="18" charset="0"/>
                <a:cs typeface="Times New Roman" panose="02020603050405020304" pitchFamily="18" charset="0"/>
              </a:rPr>
              <a:t>Total annual additional costs range between $8.5M and $16.1M. </a:t>
            </a:r>
          </a:p>
          <a:p>
            <a:pPr marL="285750" indent="-285750">
              <a:lnSpc>
                <a:spcPct val="115000"/>
              </a:lnSpc>
              <a:spcBef>
                <a:spcPts val="0"/>
              </a:spcBef>
              <a:spcAft>
                <a:spcPts val="0"/>
              </a:spcAft>
              <a:buClr>
                <a:schemeClr val="tx1"/>
              </a:buClr>
              <a:buSzPct val="150000"/>
              <a:buFont typeface="Arial" panose="020B0604020202020204" pitchFamily="34" charset="0"/>
              <a:buChar char="•"/>
            </a:pPr>
            <a:endParaRPr lang="en-US" sz="2800" dirty="0">
              <a:latin typeface="+mn-lt"/>
              <a:ea typeface="Times New Roman" panose="02020603050405020304" pitchFamily="18" charset="0"/>
              <a:cs typeface="Times New Roman" panose="02020603050405020304" pitchFamily="18" charset="0"/>
            </a:endParaRPr>
          </a:p>
          <a:p>
            <a:pPr marL="285750" indent="-285750">
              <a:lnSpc>
                <a:spcPct val="115000"/>
              </a:lnSpc>
              <a:spcBef>
                <a:spcPts val="0"/>
              </a:spcBef>
              <a:spcAft>
                <a:spcPts val="0"/>
              </a:spcAft>
              <a:buClr>
                <a:schemeClr val="tx1"/>
              </a:buClr>
              <a:buSzPct val="150000"/>
              <a:buFont typeface="Arial" panose="020B0604020202020204" pitchFamily="34" charset="0"/>
              <a:buChar char="•"/>
            </a:pPr>
            <a:endParaRPr lang="en-US" sz="2800" dirty="0">
              <a:latin typeface="+mn-lt"/>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Clr>
                <a:schemeClr val="tx1"/>
              </a:buClr>
              <a:buSzPct val="150000"/>
            </a:pPr>
            <a:endParaRPr lang="en-US" sz="2800" dirty="0">
              <a:latin typeface="+mn-lt"/>
              <a:ea typeface="Calibri" panose="020F0502020204030204" pitchFamily="34" charset="0"/>
              <a:cs typeface="Times New Roman" panose="02020603050405020304" pitchFamily="18" charset="0"/>
            </a:endParaRPr>
          </a:p>
        </p:txBody>
      </p:sp>
      <p:sp>
        <p:nvSpPr>
          <p:cNvPr id="4" name="TextBox 3"/>
          <p:cNvSpPr txBox="1"/>
          <p:nvPr/>
        </p:nvSpPr>
        <p:spPr>
          <a:xfrm>
            <a:off x="0" y="228600"/>
            <a:ext cx="8915400" cy="1938992"/>
          </a:xfrm>
          <a:prstGeom prst="rect">
            <a:avLst/>
          </a:prstGeom>
          <a:noFill/>
        </p:spPr>
        <p:txBody>
          <a:bodyPr wrap="square" rtlCol="0">
            <a:spAutoFit/>
          </a:bodyPr>
          <a:lstStyle/>
          <a:p>
            <a:pPr algn="r"/>
            <a:r>
              <a:rPr lang="en-US" sz="4000" dirty="0" smtClean="0">
                <a:latin typeface="+mj-lt"/>
              </a:rPr>
              <a:t>Summary of major points</a:t>
            </a:r>
          </a:p>
          <a:p>
            <a:pPr algn="r"/>
            <a:r>
              <a:rPr lang="en-US" sz="4000" dirty="0" smtClean="0">
                <a:latin typeface="+mj-lt"/>
              </a:rPr>
              <a:t> to expand services to  20% of demand:  </a:t>
            </a:r>
            <a:endParaRPr lang="en-US" sz="4000" dirty="0">
              <a:latin typeface="+mj-lt"/>
            </a:endParaRPr>
          </a:p>
        </p:txBody>
      </p:sp>
    </p:spTree>
    <p:extLst>
      <p:ext uri="{BB962C8B-B14F-4D97-AF65-F5344CB8AC3E}">
        <p14:creationId xmlns:p14="http://schemas.microsoft.com/office/powerpoint/2010/main" xmlns="" val="28334507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48200" y="1600200"/>
            <a:ext cx="3962400" cy="1524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600200"/>
            <a:ext cx="3657600" cy="9906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Cost Summary</a:t>
            </a:r>
            <a:endParaRPr lang="en-US" dirty="0"/>
          </a:p>
        </p:txBody>
      </p:sp>
      <p:sp>
        <p:nvSpPr>
          <p:cNvPr id="3" name="Content Placeholder 2"/>
          <p:cNvSpPr>
            <a:spLocks noGrp="1"/>
          </p:cNvSpPr>
          <p:nvPr>
            <p:ph sz="half" idx="1"/>
          </p:nvPr>
        </p:nvSpPr>
        <p:spPr/>
        <p:txBody>
          <a:bodyPr>
            <a:normAutofit lnSpcReduction="10000"/>
          </a:bodyPr>
          <a:lstStyle/>
          <a:p>
            <a:r>
              <a:rPr lang="en-US" sz="3200" dirty="0" smtClean="0"/>
              <a:t>To Maintain what exists </a:t>
            </a:r>
          </a:p>
          <a:p>
            <a:endParaRPr lang="en-US" dirty="0" smtClean="0"/>
          </a:p>
          <a:p>
            <a:endParaRPr lang="en-US" dirty="0" smtClean="0"/>
          </a:p>
          <a:p>
            <a:endParaRPr lang="en-US" dirty="0" smtClean="0"/>
          </a:p>
          <a:p>
            <a:pPr>
              <a:buClr>
                <a:schemeClr val="tx1"/>
              </a:buClr>
              <a:buSzPct val="150000"/>
              <a:buFont typeface="Arial" pitchFamily="34" charset="0"/>
              <a:buChar char="•"/>
            </a:pPr>
            <a:r>
              <a:rPr lang="en-US" dirty="0" smtClean="0"/>
              <a:t>Annual $29.5M in FY 2015 growing incrementally to $32.7M in FY 2025.</a:t>
            </a:r>
            <a:endParaRPr lang="en-US" dirty="0"/>
          </a:p>
        </p:txBody>
      </p:sp>
      <p:sp>
        <p:nvSpPr>
          <p:cNvPr id="4" name="Content Placeholder 3"/>
          <p:cNvSpPr>
            <a:spLocks noGrp="1"/>
          </p:cNvSpPr>
          <p:nvPr>
            <p:ph sz="half" idx="2"/>
          </p:nvPr>
        </p:nvSpPr>
        <p:spPr/>
        <p:txBody>
          <a:bodyPr>
            <a:normAutofit lnSpcReduction="10000"/>
          </a:bodyPr>
          <a:lstStyle/>
          <a:p>
            <a:r>
              <a:rPr lang="en-US" sz="3200" dirty="0" smtClean="0"/>
              <a:t>To Expand to meet 20% of theoretical demand</a:t>
            </a:r>
          </a:p>
          <a:p>
            <a:endParaRPr lang="en-US" dirty="0" smtClean="0"/>
          </a:p>
          <a:p>
            <a:endParaRPr lang="en-US" dirty="0" smtClean="0">
              <a:ea typeface="Times New Roman" panose="02020603050405020304" pitchFamily="18" charset="0"/>
              <a:cs typeface="Times New Roman" panose="02020603050405020304" pitchFamily="18" charset="0"/>
            </a:endParaRPr>
          </a:p>
          <a:p>
            <a:pPr>
              <a:buClr>
                <a:schemeClr val="tx1"/>
              </a:buClr>
              <a:buSzPct val="150000"/>
              <a:buFont typeface="Arial" pitchFamily="34" charset="0"/>
              <a:buChar char="•"/>
            </a:pPr>
            <a:r>
              <a:rPr lang="en-US" dirty="0" smtClean="0">
                <a:ea typeface="Times New Roman" panose="02020603050405020304" pitchFamily="18" charset="0"/>
                <a:cs typeface="Times New Roman" panose="02020603050405020304" pitchFamily="18" charset="0"/>
              </a:rPr>
              <a:t>Additional $8.5M to $16.1M annually depending on whether estimated using lowest cost or average cost per trip.</a:t>
            </a:r>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9FD1B184-8626-4A31-9FE6-EED16EC331FC}"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400"/>
            <a:ext cx="8763000" cy="1600200"/>
          </a:xfrm>
        </p:spPr>
        <p:txBody>
          <a:bodyPr>
            <a:normAutofit fontScale="90000"/>
          </a:bodyPr>
          <a:lstStyle/>
          <a:p>
            <a:r>
              <a:rPr lang="en-US" dirty="0" smtClean="0">
                <a:effectLst/>
              </a:rPr>
              <a:t>Part 2: Findings,  Recommendations and Strategies </a:t>
            </a:r>
            <a:endParaRPr lang="en-US" dirty="0">
              <a:effectLst/>
            </a:endParaRPr>
          </a:p>
        </p:txBody>
      </p:sp>
      <p:sp>
        <p:nvSpPr>
          <p:cNvPr id="3" name="Content Placeholder 2"/>
          <p:cNvSpPr>
            <a:spLocks noGrp="1"/>
          </p:cNvSpPr>
          <p:nvPr>
            <p:ph type="subTitle" idx="1"/>
          </p:nvPr>
        </p:nvSpPr>
        <p:spPr>
          <a:xfrm>
            <a:off x="2133600" y="2819400"/>
            <a:ext cx="6560234" cy="3733800"/>
          </a:xfrm>
        </p:spPr>
        <p:txBody>
          <a:bodyPr>
            <a:normAutofit/>
          </a:bodyPr>
          <a:lstStyle/>
          <a:p>
            <a:pPr algn="l">
              <a:spcAft>
                <a:spcPts val="1200"/>
              </a:spcAft>
              <a:buClr>
                <a:schemeClr val="tx1">
                  <a:lumMod val="95000"/>
                </a:schemeClr>
              </a:buClr>
              <a:buFont typeface="Arial" panose="020B0604020202020204" pitchFamily="34" charset="0"/>
              <a:buChar char="•"/>
            </a:pPr>
            <a:r>
              <a:rPr lang="en-US" dirty="0" smtClean="0"/>
              <a:t>Peer state review </a:t>
            </a:r>
          </a:p>
          <a:p>
            <a:pPr algn="l">
              <a:spcAft>
                <a:spcPts val="1200"/>
              </a:spcAft>
              <a:buClr>
                <a:schemeClr val="tx1">
                  <a:lumMod val="95000"/>
                </a:schemeClr>
              </a:buClr>
              <a:buFont typeface="Arial" panose="020B0604020202020204" pitchFamily="34" charset="0"/>
              <a:buChar char="•"/>
            </a:pPr>
            <a:r>
              <a:rPr lang="en-US" dirty="0" smtClean="0"/>
              <a:t>Surveys and findings</a:t>
            </a:r>
          </a:p>
          <a:p>
            <a:pPr algn="l">
              <a:spcAft>
                <a:spcPts val="1200"/>
              </a:spcAft>
              <a:buClr>
                <a:schemeClr val="tx1">
                  <a:lumMod val="95000"/>
                </a:schemeClr>
              </a:buClr>
              <a:buFont typeface="Arial" panose="020B0604020202020204" pitchFamily="34" charset="0"/>
              <a:buChar char="•"/>
            </a:pPr>
            <a:r>
              <a:rPr lang="en-US" dirty="0" smtClean="0"/>
              <a:t>Recommendations for improving public transit in Maine </a:t>
            </a:r>
          </a:p>
          <a:p>
            <a:pPr algn="l">
              <a:spcAft>
                <a:spcPts val="1200"/>
              </a:spcAft>
              <a:buClr>
                <a:schemeClr val="tx1">
                  <a:lumMod val="95000"/>
                </a:schemeClr>
              </a:buClr>
              <a:buFont typeface="Arial" panose="020B0604020202020204" pitchFamily="34" charset="0"/>
              <a:buChar char="•"/>
            </a:pPr>
            <a:endParaRPr lang="en-US" dirty="0" smtClean="0"/>
          </a:p>
        </p:txBody>
      </p:sp>
      <p:sp>
        <p:nvSpPr>
          <p:cNvPr id="4" name="TextBox 3"/>
          <p:cNvSpPr txBox="1"/>
          <p:nvPr/>
        </p:nvSpPr>
        <p:spPr>
          <a:xfrm>
            <a:off x="228600" y="5791200"/>
            <a:ext cx="8686800" cy="800219"/>
          </a:xfrm>
          <a:prstGeom prst="rect">
            <a:avLst/>
          </a:prstGeom>
          <a:noFill/>
        </p:spPr>
        <p:txBody>
          <a:bodyPr wrap="square" rtlCol="0">
            <a:spAutoFit/>
          </a:bodyPr>
          <a:lstStyle/>
          <a:p>
            <a:pPr algn="ctr"/>
            <a:r>
              <a:rPr lang="en-US" sz="2800" dirty="0" smtClean="0">
                <a:solidFill>
                  <a:srgbClr val="FFFF00"/>
                </a:solidFill>
              </a:rPr>
              <a:t>(Where do we want to go and how do we get there?)</a:t>
            </a:r>
          </a:p>
          <a:p>
            <a:endParaRPr lang="en-US" dirty="0"/>
          </a:p>
        </p:txBody>
      </p:sp>
    </p:spTree>
    <p:extLst>
      <p:ext uri="{BB962C8B-B14F-4D97-AF65-F5344CB8AC3E}">
        <p14:creationId xmlns:p14="http://schemas.microsoft.com/office/powerpoint/2010/main" xmlns="" val="1153190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Peer State Review and </a:t>
            </a:r>
            <a:br>
              <a:rPr lang="en-US" dirty="0" smtClean="0">
                <a:effectLst/>
              </a:rPr>
            </a:br>
            <a:r>
              <a:rPr lang="en-US" dirty="0" smtClean="0">
                <a:effectLst/>
              </a:rPr>
              <a:t>Best Practices</a:t>
            </a:r>
            <a:endParaRPr lang="en-US" dirty="0">
              <a:effectLst/>
            </a:endParaRPr>
          </a:p>
        </p:txBody>
      </p:sp>
      <p:sp>
        <p:nvSpPr>
          <p:cNvPr id="3" name="Subtitle 2"/>
          <p:cNvSpPr>
            <a:spLocks noGrp="1"/>
          </p:cNvSpPr>
          <p:nvPr>
            <p:ph type="subTitle" idx="1"/>
          </p:nvPr>
        </p:nvSpPr>
        <p:spPr>
          <a:xfrm>
            <a:off x="762000" y="2971800"/>
            <a:ext cx="8229600" cy="1752600"/>
          </a:xfrm>
        </p:spPr>
        <p:txBody>
          <a:bodyPr/>
          <a:lstStyle/>
          <a:p>
            <a:r>
              <a:rPr lang="en-US" dirty="0" smtClean="0"/>
              <a:t>How does Maine compare to other states?</a:t>
            </a:r>
            <a:endParaRPr lang="en-US" dirty="0"/>
          </a:p>
        </p:txBody>
      </p:sp>
    </p:spTree>
    <p:extLst>
      <p:ext uri="{BB962C8B-B14F-4D97-AF65-F5344CB8AC3E}">
        <p14:creationId xmlns:p14="http://schemas.microsoft.com/office/powerpoint/2010/main" xmlns="" val="25826626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6"/>
          <p:cNvSpPr>
            <a:spLocks/>
          </p:cNvSpPr>
          <p:nvPr/>
        </p:nvSpPr>
        <p:spPr bwMode="auto">
          <a:xfrm>
            <a:off x="5854048" y="2868446"/>
            <a:ext cx="876663" cy="485892"/>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1" name="Freeform 7"/>
          <p:cNvSpPr>
            <a:spLocks/>
          </p:cNvSpPr>
          <p:nvPr/>
        </p:nvSpPr>
        <p:spPr bwMode="auto">
          <a:xfrm>
            <a:off x="5115304" y="2820507"/>
            <a:ext cx="755833" cy="655569"/>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2" name="Freeform 61"/>
          <p:cNvSpPr>
            <a:spLocks/>
          </p:cNvSpPr>
          <p:nvPr/>
        </p:nvSpPr>
        <p:spPr bwMode="auto">
          <a:xfrm>
            <a:off x="5304037" y="1729571"/>
            <a:ext cx="646996" cy="751772"/>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3" name="Freeform 62"/>
          <p:cNvSpPr>
            <a:spLocks/>
          </p:cNvSpPr>
          <p:nvPr/>
        </p:nvSpPr>
        <p:spPr bwMode="auto">
          <a:xfrm>
            <a:off x="5558120" y="2434193"/>
            <a:ext cx="492450" cy="861788"/>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4" name="Freeform 3053"/>
          <p:cNvSpPr>
            <a:spLocks/>
          </p:cNvSpPr>
          <p:nvPr/>
        </p:nvSpPr>
        <p:spPr bwMode="auto">
          <a:xfrm>
            <a:off x="7360329" y="1614373"/>
            <a:ext cx="128559" cy="491097"/>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5" name="Freeform 3054"/>
          <p:cNvSpPr>
            <a:spLocks/>
          </p:cNvSpPr>
          <p:nvPr/>
        </p:nvSpPr>
        <p:spPr bwMode="auto">
          <a:xfrm>
            <a:off x="6792096" y="1570663"/>
            <a:ext cx="771357" cy="701935"/>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6" name="Freeform 3055"/>
          <p:cNvSpPr>
            <a:spLocks/>
          </p:cNvSpPr>
          <p:nvPr/>
        </p:nvSpPr>
        <p:spPr bwMode="auto">
          <a:xfrm>
            <a:off x="7684299" y="1748075"/>
            <a:ext cx="51424" cy="35996"/>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7" name="Freeform 3056"/>
          <p:cNvSpPr>
            <a:spLocks/>
          </p:cNvSpPr>
          <p:nvPr/>
        </p:nvSpPr>
        <p:spPr bwMode="auto">
          <a:xfrm>
            <a:off x="7467600" y="1066800"/>
            <a:ext cx="535526" cy="712130"/>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rgbClr val="FF000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8" name="Freeform 3057"/>
          <p:cNvSpPr>
            <a:spLocks/>
          </p:cNvSpPr>
          <p:nvPr/>
        </p:nvSpPr>
        <p:spPr bwMode="auto">
          <a:xfrm>
            <a:off x="7352615" y="1516668"/>
            <a:ext cx="151701" cy="434531"/>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rgbClr val="FFFF0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9" name="Freeform 3058"/>
          <p:cNvSpPr>
            <a:spLocks/>
          </p:cNvSpPr>
          <p:nvPr/>
        </p:nvSpPr>
        <p:spPr bwMode="auto">
          <a:xfrm>
            <a:off x="7486317" y="1462674"/>
            <a:ext cx="251976" cy="478241"/>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accent6">
              <a:lumMod val="9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0" name="Freeform 3059"/>
          <p:cNvSpPr>
            <a:spLocks/>
          </p:cNvSpPr>
          <p:nvPr/>
        </p:nvSpPr>
        <p:spPr bwMode="auto">
          <a:xfrm>
            <a:off x="7481174" y="1971769"/>
            <a:ext cx="213409" cy="233978"/>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1" name="Freeform 3060"/>
          <p:cNvSpPr>
            <a:spLocks/>
          </p:cNvSpPr>
          <p:nvPr/>
        </p:nvSpPr>
        <p:spPr bwMode="auto">
          <a:xfrm>
            <a:off x="7460606" y="1835496"/>
            <a:ext cx="429388" cy="195410"/>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2" name="Freeform 2853"/>
          <p:cNvSpPr>
            <a:spLocks/>
          </p:cNvSpPr>
          <p:nvPr/>
        </p:nvSpPr>
        <p:spPr bwMode="auto">
          <a:xfrm>
            <a:off x="7695022" y="2153639"/>
            <a:ext cx="2571" cy="2571"/>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3" name="Freeform 2854"/>
          <p:cNvSpPr>
            <a:spLocks/>
          </p:cNvSpPr>
          <p:nvPr/>
        </p:nvSpPr>
        <p:spPr bwMode="auto">
          <a:xfrm>
            <a:off x="2751006" y="3282304"/>
            <a:ext cx="745587" cy="1007828"/>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4" name="Freeform 2855"/>
          <p:cNvSpPr>
            <a:spLocks/>
          </p:cNvSpPr>
          <p:nvPr/>
        </p:nvSpPr>
        <p:spPr bwMode="auto">
          <a:xfrm>
            <a:off x="5381130" y="3945620"/>
            <a:ext cx="719878" cy="601612"/>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5" name="Freeform 2856"/>
          <p:cNvSpPr>
            <a:spLocks/>
          </p:cNvSpPr>
          <p:nvPr/>
        </p:nvSpPr>
        <p:spPr bwMode="auto">
          <a:xfrm>
            <a:off x="3452887" y="3385144"/>
            <a:ext cx="812433" cy="915273"/>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6" name="Freeform 2857"/>
          <p:cNvSpPr>
            <a:spLocks/>
          </p:cNvSpPr>
          <p:nvPr/>
        </p:nvSpPr>
        <p:spPr bwMode="auto">
          <a:xfrm>
            <a:off x="3784545" y="3487983"/>
            <a:ext cx="1699425" cy="1699425"/>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7" name="Freeform 2858"/>
          <p:cNvSpPr>
            <a:spLocks/>
          </p:cNvSpPr>
          <p:nvPr/>
        </p:nvSpPr>
        <p:spPr bwMode="auto">
          <a:xfrm>
            <a:off x="5283432" y="3426280"/>
            <a:ext cx="578473" cy="539908"/>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8" name="Freeform 2859"/>
          <p:cNvSpPr>
            <a:spLocks/>
          </p:cNvSpPr>
          <p:nvPr/>
        </p:nvSpPr>
        <p:spPr bwMode="auto">
          <a:xfrm>
            <a:off x="4273033" y="3367147"/>
            <a:ext cx="1038680" cy="524482"/>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9" name="Freeform 2860"/>
          <p:cNvSpPr>
            <a:spLocks/>
          </p:cNvSpPr>
          <p:nvPr/>
        </p:nvSpPr>
        <p:spPr bwMode="auto">
          <a:xfrm>
            <a:off x="2915550" y="2521291"/>
            <a:ext cx="642748" cy="858711"/>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0" name="Freeform 2861"/>
          <p:cNvSpPr>
            <a:spLocks/>
          </p:cNvSpPr>
          <p:nvPr/>
        </p:nvSpPr>
        <p:spPr bwMode="auto">
          <a:xfrm>
            <a:off x="5545674" y="1618873"/>
            <a:ext cx="683884" cy="323945"/>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1" name="Freeform 2862"/>
          <p:cNvSpPr>
            <a:spLocks/>
          </p:cNvSpPr>
          <p:nvPr/>
        </p:nvSpPr>
        <p:spPr bwMode="auto">
          <a:xfrm>
            <a:off x="3504307" y="2780961"/>
            <a:ext cx="868995" cy="61189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2" name="Freeform 2863"/>
          <p:cNvSpPr>
            <a:spLocks/>
          </p:cNvSpPr>
          <p:nvPr/>
        </p:nvSpPr>
        <p:spPr bwMode="auto">
          <a:xfrm>
            <a:off x="1884582" y="2266763"/>
            <a:ext cx="953838" cy="1745703"/>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3" name="Freeform 2864"/>
          <p:cNvSpPr>
            <a:spLocks/>
          </p:cNvSpPr>
          <p:nvPr/>
        </p:nvSpPr>
        <p:spPr bwMode="auto">
          <a:xfrm>
            <a:off x="3321766" y="2089364"/>
            <a:ext cx="843285" cy="707023"/>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chemeClr val="accent2">
              <a:lumMod val="75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4" name="Freeform 2865"/>
          <p:cNvSpPr>
            <a:spLocks/>
          </p:cNvSpPr>
          <p:nvPr/>
        </p:nvSpPr>
        <p:spPr bwMode="auto">
          <a:xfrm>
            <a:off x="5828483" y="3184606"/>
            <a:ext cx="979548" cy="416501"/>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5" name="Freeform 2866"/>
          <p:cNvSpPr>
            <a:spLocks/>
          </p:cNvSpPr>
          <p:nvPr/>
        </p:nvSpPr>
        <p:spPr bwMode="auto">
          <a:xfrm>
            <a:off x="6545789" y="2963501"/>
            <a:ext cx="1012971" cy="537337"/>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6" name="Freeform 2867"/>
          <p:cNvSpPr>
            <a:spLocks/>
          </p:cNvSpPr>
          <p:nvPr/>
        </p:nvSpPr>
        <p:spPr bwMode="auto">
          <a:xfrm>
            <a:off x="7551047" y="2158781"/>
            <a:ext cx="141405" cy="97698"/>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7" name="Freeform 2868"/>
          <p:cNvSpPr>
            <a:spLocks/>
          </p:cNvSpPr>
          <p:nvPr/>
        </p:nvSpPr>
        <p:spPr bwMode="auto">
          <a:xfrm>
            <a:off x="4365589" y="2924936"/>
            <a:ext cx="899847" cy="465349"/>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8" name="Freeform 2869"/>
          <p:cNvSpPr>
            <a:spLocks/>
          </p:cNvSpPr>
          <p:nvPr/>
        </p:nvSpPr>
        <p:spPr bwMode="auto">
          <a:xfrm>
            <a:off x="6011023" y="1824552"/>
            <a:ext cx="501343" cy="655603"/>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9" name="Freeform 2870"/>
          <p:cNvSpPr>
            <a:spLocks/>
          </p:cNvSpPr>
          <p:nvPr/>
        </p:nvSpPr>
        <p:spPr bwMode="auto">
          <a:xfrm>
            <a:off x="2308796" y="2392741"/>
            <a:ext cx="694168" cy="1210937"/>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0" name="Freeform 2871"/>
          <p:cNvSpPr>
            <a:spLocks/>
          </p:cNvSpPr>
          <p:nvPr/>
        </p:nvSpPr>
        <p:spPr bwMode="auto">
          <a:xfrm>
            <a:off x="7664170" y="1947960"/>
            <a:ext cx="110553" cy="200537"/>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1" name="Freeform 2872"/>
          <p:cNvSpPr>
            <a:spLocks/>
          </p:cNvSpPr>
          <p:nvPr/>
        </p:nvSpPr>
        <p:spPr bwMode="auto">
          <a:xfrm>
            <a:off x="6599780" y="2608704"/>
            <a:ext cx="912702" cy="609325"/>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2" name="Freeform 2873"/>
          <p:cNvSpPr>
            <a:spLocks/>
          </p:cNvSpPr>
          <p:nvPr/>
        </p:nvSpPr>
        <p:spPr bwMode="auto">
          <a:xfrm>
            <a:off x="6939151" y="2469871"/>
            <a:ext cx="568189" cy="285380"/>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3" name="Freeform 2874"/>
          <p:cNvSpPr>
            <a:spLocks/>
          </p:cNvSpPr>
          <p:nvPr/>
        </p:nvSpPr>
        <p:spPr bwMode="auto">
          <a:xfrm>
            <a:off x="4363018" y="2932649"/>
            <a:ext cx="15426" cy="45763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4" name="Freeform 2875"/>
          <p:cNvSpPr>
            <a:spLocks/>
          </p:cNvSpPr>
          <p:nvPr/>
        </p:nvSpPr>
        <p:spPr bwMode="auto">
          <a:xfrm>
            <a:off x="5103463" y="2834952"/>
            <a:ext cx="2571" cy="2571"/>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5" name="Freeform 2876"/>
          <p:cNvSpPr>
            <a:spLocks/>
          </p:cNvSpPr>
          <p:nvPr/>
        </p:nvSpPr>
        <p:spPr bwMode="auto">
          <a:xfrm>
            <a:off x="5113747" y="2822097"/>
            <a:ext cx="444781" cy="15426"/>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6" name="Rectangle 2877"/>
          <p:cNvSpPr>
            <a:spLocks noChangeArrowheads="1"/>
          </p:cNvSpPr>
          <p:nvPr/>
        </p:nvSpPr>
        <p:spPr bwMode="auto">
          <a:xfrm>
            <a:off x="6157569" y="4300416"/>
            <a:ext cx="2571"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7" name="Freeform 2878"/>
          <p:cNvSpPr>
            <a:spLocks/>
          </p:cNvSpPr>
          <p:nvPr/>
        </p:nvSpPr>
        <p:spPr bwMode="auto">
          <a:xfrm>
            <a:off x="6090724" y="3583110"/>
            <a:ext cx="69417" cy="717306"/>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8" name="Freeform 2879"/>
          <p:cNvSpPr>
            <a:spLocks/>
          </p:cNvSpPr>
          <p:nvPr/>
        </p:nvSpPr>
        <p:spPr bwMode="auto">
          <a:xfrm>
            <a:off x="6540647" y="3182035"/>
            <a:ext cx="272525" cy="318803"/>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9" name="Freeform 2880"/>
          <p:cNvSpPr>
            <a:spLocks/>
          </p:cNvSpPr>
          <p:nvPr/>
        </p:nvSpPr>
        <p:spPr bwMode="auto">
          <a:xfrm>
            <a:off x="6741184" y="2996924"/>
            <a:ext cx="2571" cy="2571"/>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0" name="Freeform 2881"/>
          <p:cNvSpPr>
            <a:spLocks/>
          </p:cNvSpPr>
          <p:nvPr/>
        </p:nvSpPr>
        <p:spPr bwMode="auto">
          <a:xfrm>
            <a:off x="6592067" y="2999495"/>
            <a:ext cx="151688" cy="221105"/>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1" name="Freeform 2882"/>
          <p:cNvSpPr>
            <a:spLocks/>
          </p:cNvSpPr>
          <p:nvPr/>
        </p:nvSpPr>
        <p:spPr bwMode="auto">
          <a:xfrm>
            <a:off x="7507340" y="2552143"/>
            <a:ext cx="2571" cy="7713"/>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2" name="Freeform 2883"/>
          <p:cNvSpPr>
            <a:spLocks/>
          </p:cNvSpPr>
          <p:nvPr/>
        </p:nvSpPr>
        <p:spPr bwMode="auto">
          <a:xfrm>
            <a:off x="7383932" y="2457016"/>
            <a:ext cx="123408" cy="10284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3" name="Freeform 2884"/>
          <p:cNvSpPr>
            <a:spLocks/>
          </p:cNvSpPr>
          <p:nvPr/>
        </p:nvSpPr>
        <p:spPr bwMode="auto">
          <a:xfrm>
            <a:off x="7548476" y="2256479"/>
            <a:ext cx="2571" cy="2571"/>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4" name="Freeform 2885"/>
          <p:cNvSpPr>
            <a:spLocks/>
          </p:cNvSpPr>
          <p:nvPr/>
        </p:nvSpPr>
        <p:spPr bwMode="auto">
          <a:xfrm>
            <a:off x="7692451" y="2156210"/>
            <a:ext cx="7713" cy="2571"/>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5" name="Freeform 2886"/>
          <p:cNvSpPr>
            <a:spLocks/>
          </p:cNvSpPr>
          <p:nvPr/>
        </p:nvSpPr>
        <p:spPr bwMode="auto">
          <a:xfrm>
            <a:off x="7391645" y="2156210"/>
            <a:ext cx="303377" cy="10284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6" name="Rectangle 2887"/>
          <p:cNvSpPr>
            <a:spLocks noChangeArrowheads="1"/>
          </p:cNvSpPr>
          <p:nvPr/>
        </p:nvSpPr>
        <p:spPr bwMode="auto">
          <a:xfrm>
            <a:off x="2121113" y="1603447"/>
            <a:ext cx="7713" cy="7713"/>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7" name="Freeform 2888"/>
          <p:cNvSpPr>
            <a:spLocks/>
          </p:cNvSpPr>
          <p:nvPr/>
        </p:nvSpPr>
        <p:spPr bwMode="auto">
          <a:xfrm>
            <a:off x="2128826" y="1338635"/>
            <a:ext cx="2043938" cy="1252073"/>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8" name="Rectangle 2889"/>
          <p:cNvSpPr>
            <a:spLocks noChangeArrowheads="1"/>
          </p:cNvSpPr>
          <p:nvPr/>
        </p:nvSpPr>
        <p:spPr bwMode="auto">
          <a:xfrm>
            <a:off x="1971996" y="2266763"/>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9" name="Freeform 2890"/>
          <p:cNvSpPr>
            <a:spLocks/>
          </p:cNvSpPr>
          <p:nvPr/>
        </p:nvSpPr>
        <p:spPr bwMode="auto">
          <a:xfrm>
            <a:off x="2748435" y="4012465"/>
            <a:ext cx="2571" cy="1286"/>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0" name="Freeform 2891"/>
          <p:cNvSpPr>
            <a:spLocks/>
          </p:cNvSpPr>
          <p:nvPr/>
        </p:nvSpPr>
        <p:spPr bwMode="auto">
          <a:xfrm>
            <a:off x="2627598" y="2653697"/>
            <a:ext cx="102840" cy="758442"/>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1" name="Freeform 2892"/>
          <p:cNvSpPr>
            <a:spLocks/>
          </p:cNvSpPr>
          <p:nvPr/>
        </p:nvSpPr>
        <p:spPr bwMode="auto">
          <a:xfrm>
            <a:off x="1971996" y="2266763"/>
            <a:ext cx="943554" cy="1745703"/>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2" name="Freeform 2893"/>
          <p:cNvSpPr>
            <a:spLocks/>
          </p:cNvSpPr>
          <p:nvPr/>
        </p:nvSpPr>
        <p:spPr bwMode="auto">
          <a:xfrm>
            <a:off x="2697015" y="2446732"/>
            <a:ext cx="5142" cy="5142"/>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3" name="Freeform 2894"/>
          <p:cNvSpPr>
            <a:spLocks/>
          </p:cNvSpPr>
          <p:nvPr/>
        </p:nvSpPr>
        <p:spPr bwMode="auto">
          <a:xfrm>
            <a:off x="3002963" y="2513578"/>
            <a:ext cx="10284" cy="7713"/>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4" name="Freeform 2895"/>
          <p:cNvSpPr>
            <a:spLocks/>
          </p:cNvSpPr>
          <p:nvPr/>
        </p:nvSpPr>
        <p:spPr bwMode="auto">
          <a:xfrm>
            <a:off x="5455689" y="4480386"/>
            <a:ext cx="5142" cy="1286"/>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5" name="Freeform 2896"/>
          <p:cNvSpPr>
            <a:spLocks/>
          </p:cNvSpPr>
          <p:nvPr/>
        </p:nvSpPr>
        <p:spPr bwMode="auto">
          <a:xfrm>
            <a:off x="3781974" y="4256710"/>
            <a:ext cx="2571" cy="5142"/>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6" name="Freeform 2897"/>
          <p:cNvSpPr>
            <a:spLocks/>
          </p:cNvSpPr>
          <p:nvPr/>
        </p:nvSpPr>
        <p:spPr bwMode="auto">
          <a:xfrm>
            <a:off x="3442603" y="4290133"/>
            <a:ext cx="10284" cy="2571"/>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7" name="Freeform 2898"/>
          <p:cNvSpPr>
            <a:spLocks/>
          </p:cNvSpPr>
          <p:nvPr/>
        </p:nvSpPr>
        <p:spPr bwMode="auto">
          <a:xfrm>
            <a:off x="5370846" y="3971330"/>
            <a:ext cx="118266" cy="50905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8" name="Rectangle 2899"/>
          <p:cNvSpPr>
            <a:spLocks noChangeArrowheads="1"/>
          </p:cNvSpPr>
          <p:nvPr/>
        </p:nvSpPr>
        <p:spPr bwMode="auto">
          <a:xfrm>
            <a:off x="2910408" y="3277162"/>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9" name="Freeform 2900"/>
          <p:cNvSpPr>
            <a:spLocks/>
          </p:cNvSpPr>
          <p:nvPr/>
        </p:nvSpPr>
        <p:spPr bwMode="auto">
          <a:xfrm>
            <a:off x="2915550" y="2140784"/>
            <a:ext cx="2465581" cy="2149349"/>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0" name="Freeform 2901"/>
          <p:cNvSpPr>
            <a:spLocks/>
          </p:cNvSpPr>
          <p:nvPr/>
        </p:nvSpPr>
        <p:spPr bwMode="auto">
          <a:xfrm>
            <a:off x="4977485" y="2328466"/>
            <a:ext cx="136263" cy="506485"/>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1" name="Freeform 2902"/>
          <p:cNvSpPr>
            <a:spLocks/>
          </p:cNvSpPr>
          <p:nvPr/>
        </p:nvSpPr>
        <p:spPr bwMode="auto">
          <a:xfrm>
            <a:off x="4861790" y="1513462"/>
            <a:ext cx="125979" cy="81500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2" name="Rectangle 2903"/>
          <p:cNvSpPr>
            <a:spLocks noChangeArrowheads="1"/>
          </p:cNvSpPr>
          <p:nvPr/>
        </p:nvSpPr>
        <p:spPr bwMode="auto">
          <a:xfrm>
            <a:off x="4365589" y="2932649"/>
            <a:ext cx="1286"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3" name="Rectangle 2904"/>
          <p:cNvSpPr>
            <a:spLocks noChangeArrowheads="1"/>
          </p:cNvSpPr>
          <p:nvPr/>
        </p:nvSpPr>
        <p:spPr bwMode="auto">
          <a:xfrm>
            <a:off x="4373302" y="3390286"/>
            <a:ext cx="5142"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4" name="Freeform 2905"/>
          <p:cNvSpPr>
            <a:spLocks/>
          </p:cNvSpPr>
          <p:nvPr/>
        </p:nvSpPr>
        <p:spPr bwMode="auto">
          <a:xfrm>
            <a:off x="5103463" y="2834952"/>
            <a:ext cx="10284" cy="2571"/>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5" name="Freeform 2906"/>
          <p:cNvSpPr>
            <a:spLocks/>
          </p:cNvSpPr>
          <p:nvPr/>
        </p:nvSpPr>
        <p:spPr bwMode="auto">
          <a:xfrm>
            <a:off x="3347476" y="2585565"/>
            <a:ext cx="7713" cy="7713"/>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6" name="Rectangle 2907"/>
          <p:cNvSpPr>
            <a:spLocks noChangeArrowheads="1"/>
          </p:cNvSpPr>
          <p:nvPr/>
        </p:nvSpPr>
        <p:spPr bwMode="auto">
          <a:xfrm>
            <a:off x="4165051" y="2140784"/>
            <a:ext cx="2571"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7" name="Freeform 2908"/>
          <p:cNvSpPr>
            <a:spLocks/>
          </p:cNvSpPr>
          <p:nvPr/>
        </p:nvSpPr>
        <p:spPr bwMode="auto">
          <a:xfrm>
            <a:off x="2910408" y="3277162"/>
            <a:ext cx="5142" cy="5142"/>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8" name="Freeform 2909"/>
          <p:cNvSpPr>
            <a:spLocks/>
          </p:cNvSpPr>
          <p:nvPr/>
        </p:nvSpPr>
        <p:spPr bwMode="auto">
          <a:xfrm>
            <a:off x="4165051" y="2457016"/>
            <a:ext cx="827859" cy="79701"/>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9" name="Rectangle 2910"/>
          <p:cNvSpPr>
            <a:spLocks noChangeArrowheads="1"/>
          </p:cNvSpPr>
          <p:nvPr/>
        </p:nvSpPr>
        <p:spPr bwMode="auto">
          <a:xfrm>
            <a:off x="4165051" y="2459587"/>
            <a:ext cx="1286"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0" name="Freeform 2911"/>
          <p:cNvSpPr>
            <a:spLocks/>
          </p:cNvSpPr>
          <p:nvPr/>
        </p:nvSpPr>
        <p:spPr bwMode="auto">
          <a:xfrm>
            <a:off x="5995597" y="2511007"/>
            <a:ext cx="5142" cy="7713"/>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1" name="Freeform 2912"/>
          <p:cNvSpPr>
            <a:spLocks/>
          </p:cNvSpPr>
          <p:nvPr/>
        </p:nvSpPr>
        <p:spPr bwMode="auto">
          <a:xfrm>
            <a:off x="5409411" y="1765419"/>
            <a:ext cx="7713" cy="7713"/>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2" name="Freeform 2913"/>
          <p:cNvSpPr>
            <a:spLocks/>
          </p:cNvSpPr>
          <p:nvPr/>
        </p:nvSpPr>
        <p:spPr bwMode="auto">
          <a:xfrm>
            <a:off x="5309142" y="1773132"/>
            <a:ext cx="740445" cy="1516885"/>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3" name="Rectangle 2914"/>
          <p:cNvSpPr>
            <a:spLocks noChangeArrowheads="1"/>
          </p:cNvSpPr>
          <p:nvPr/>
        </p:nvSpPr>
        <p:spPr bwMode="auto">
          <a:xfrm>
            <a:off x="5558529" y="2822097"/>
            <a:ext cx="2571"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4" name="Freeform 2915"/>
          <p:cNvSpPr>
            <a:spLocks/>
          </p:cNvSpPr>
          <p:nvPr/>
        </p:nvSpPr>
        <p:spPr bwMode="auto">
          <a:xfrm>
            <a:off x="4987769" y="2297614"/>
            <a:ext cx="550192" cy="30852"/>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5" name="Freeform 2916"/>
          <p:cNvSpPr>
            <a:spLocks/>
          </p:cNvSpPr>
          <p:nvPr/>
        </p:nvSpPr>
        <p:spPr bwMode="auto">
          <a:xfrm>
            <a:off x="4977485" y="2328466"/>
            <a:ext cx="1286" cy="2571"/>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6" name="Freeform 2917"/>
          <p:cNvSpPr>
            <a:spLocks/>
          </p:cNvSpPr>
          <p:nvPr/>
        </p:nvSpPr>
        <p:spPr bwMode="auto">
          <a:xfrm>
            <a:off x="4977485" y="2318182"/>
            <a:ext cx="10284" cy="12855"/>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7" name="Freeform 2918"/>
          <p:cNvSpPr>
            <a:spLocks/>
          </p:cNvSpPr>
          <p:nvPr/>
        </p:nvSpPr>
        <p:spPr bwMode="auto">
          <a:xfrm>
            <a:off x="4167622" y="2004521"/>
            <a:ext cx="786723" cy="7713"/>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8" name="Rectangle 2919"/>
          <p:cNvSpPr>
            <a:spLocks noChangeArrowheads="1"/>
          </p:cNvSpPr>
          <p:nvPr/>
        </p:nvSpPr>
        <p:spPr bwMode="auto">
          <a:xfrm>
            <a:off x="4165051" y="2007092"/>
            <a:ext cx="2571"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9" name="Freeform 2920"/>
          <p:cNvSpPr>
            <a:spLocks/>
          </p:cNvSpPr>
          <p:nvPr/>
        </p:nvSpPr>
        <p:spPr bwMode="auto">
          <a:xfrm>
            <a:off x="5882473" y="1942818"/>
            <a:ext cx="17997" cy="5142"/>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0" name="Freeform 2921"/>
          <p:cNvSpPr>
            <a:spLocks/>
          </p:cNvSpPr>
          <p:nvPr/>
        </p:nvSpPr>
        <p:spPr bwMode="auto">
          <a:xfrm>
            <a:off x="5537961" y="1791129"/>
            <a:ext cx="349655" cy="156830"/>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1" name="Freeform 2922"/>
          <p:cNvSpPr>
            <a:spLocks/>
          </p:cNvSpPr>
          <p:nvPr/>
        </p:nvSpPr>
        <p:spPr bwMode="auto">
          <a:xfrm>
            <a:off x="5142028" y="2917223"/>
            <a:ext cx="182540" cy="979548"/>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2" name="Freeform 2923"/>
          <p:cNvSpPr>
            <a:spLocks/>
          </p:cNvSpPr>
          <p:nvPr/>
        </p:nvSpPr>
        <p:spPr bwMode="auto">
          <a:xfrm>
            <a:off x="5311713" y="3891629"/>
            <a:ext cx="12855" cy="10284"/>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3" name="Freeform 2924"/>
          <p:cNvSpPr>
            <a:spLocks/>
          </p:cNvSpPr>
          <p:nvPr/>
        </p:nvSpPr>
        <p:spPr bwMode="auto">
          <a:xfrm>
            <a:off x="5265436" y="3359434"/>
            <a:ext cx="7713" cy="7713"/>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4" name="Freeform 2925"/>
          <p:cNvSpPr>
            <a:spLocks/>
          </p:cNvSpPr>
          <p:nvPr/>
        </p:nvSpPr>
        <p:spPr bwMode="auto">
          <a:xfrm>
            <a:off x="5134315" y="2917223"/>
            <a:ext cx="10284" cy="7713"/>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5" name="Freeform 2926"/>
          <p:cNvSpPr>
            <a:spLocks/>
          </p:cNvSpPr>
          <p:nvPr/>
        </p:nvSpPr>
        <p:spPr bwMode="auto">
          <a:xfrm>
            <a:off x="7512482" y="2958359"/>
            <a:ext cx="5142" cy="5142"/>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6" name="Freeform 2927"/>
          <p:cNvSpPr>
            <a:spLocks/>
          </p:cNvSpPr>
          <p:nvPr/>
        </p:nvSpPr>
        <p:spPr bwMode="auto">
          <a:xfrm>
            <a:off x="5283432" y="2958359"/>
            <a:ext cx="2231620" cy="529624"/>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7" name="Freeform 2928"/>
          <p:cNvSpPr>
            <a:spLocks/>
          </p:cNvSpPr>
          <p:nvPr/>
        </p:nvSpPr>
        <p:spPr bwMode="auto">
          <a:xfrm>
            <a:off x="6808030" y="3179464"/>
            <a:ext cx="7713" cy="5142"/>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8" name="Freeform 2929"/>
          <p:cNvSpPr>
            <a:spLocks/>
          </p:cNvSpPr>
          <p:nvPr/>
        </p:nvSpPr>
        <p:spPr bwMode="auto">
          <a:xfrm>
            <a:off x="6586925" y="3218029"/>
            <a:ext cx="12855" cy="10284"/>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9" name="Rectangle 2930"/>
          <p:cNvSpPr>
            <a:spLocks noChangeArrowheads="1"/>
          </p:cNvSpPr>
          <p:nvPr/>
        </p:nvSpPr>
        <p:spPr bwMode="auto">
          <a:xfrm>
            <a:off x="5278291" y="3431422"/>
            <a:ext cx="5142"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0" name="Freeform 2931"/>
          <p:cNvSpPr>
            <a:spLocks/>
          </p:cNvSpPr>
          <p:nvPr/>
        </p:nvSpPr>
        <p:spPr bwMode="auto">
          <a:xfrm>
            <a:off x="7260525" y="3495696"/>
            <a:ext cx="5142" cy="7713"/>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1" name="Freeform 2932"/>
          <p:cNvSpPr>
            <a:spLocks/>
          </p:cNvSpPr>
          <p:nvPr/>
        </p:nvSpPr>
        <p:spPr bwMode="auto">
          <a:xfrm>
            <a:off x="6005881" y="4333839"/>
            <a:ext cx="7713" cy="5142"/>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2" name="Freeform 2933"/>
          <p:cNvSpPr>
            <a:spLocks/>
          </p:cNvSpPr>
          <p:nvPr/>
        </p:nvSpPr>
        <p:spPr bwMode="auto">
          <a:xfrm>
            <a:off x="5381130" y="3362005"/>
            <a:ext cx="1881966" cy="971835"/>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3" name="Rectangle 2934"/>
          <p:cNvSpPr>
            <a:spLocks noChangeArrowheads="1"/>
          </p:cNvSpPr>
          <p:nvPr/>
        </p:nvSpPr>
        <p:spPr bwMode="auto">
          <a:xfrm>
            <a:off x="5370846" y="3971330"/>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4" name="Freeform 2935"/>
          <p:cNvSpPr>
            <a:spLocks/>
          </p:cNvSpPr>
          <p:nvPr/>
        </p:nvSpPr>
        <p:spPr bwMode="auto">
          <a:xfrm>
            <a:off x="6538076" y="3500838"/>
            <a:ext cx="7713" cy="5142"/>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5" name="Freeform 2936"/>
          <p:cNvSpPr>
            <a:spLocks/>
          </p:cNvSpPr>
          <p:nvPr/>
        </p:nvSpPr>
        <p:spPr bwMode="auto">
          <a:xfrm>
            <a:off x="5370846" y="3966188"/>
            <a:ext cx="10284" cy="5142"/>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6" name="Rectangle 2937"/>
          <p:cNvSpPr>
            <a:spLocks noChangeArrowheads="1"/>
          </p:cNvSpPr>
          <p:nvPr/>
        </p:nvSpPr>
        <p:spPr bwMode="auto">
          <a:xfrm>
            <a:off x="5861906" y="3477699"/>
            <a:ext cx="5142"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7" name="Freeform 2938"/>
          <p:cNvSpPr>
            <a:spLocks/>
          </p:cNvSpPr>
          <p:nvPr/>
        </p:nvSpPr>
        <p:spPr bwMode="auto">
          <a:xfrm>
            <a:off x="6265551" y="4277278"/>
            <a:ext cx="7713" cy="5142"/>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8" name="Freeform 2939"/>
          <p:cNvSpPr>
            <a:spLocks/>
          </p:cNvSpPr>
          <p:nvPr/>
        </p:nvSpPr>
        <p:spPr bwMode="auto">
          <a:xfrm>
            <a:off x="6208989" y="3531690"/>
            <a:ext cx="858711" cy="748158"/>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9" name="Freeform 2940"/>
          <p:cNvSpPr>
            <a:spLocks/>
          </p:cNvSpPr>
          <p:nvPr/>
        </p:nvSpPr>
        <p:spPr bwMode="auto">
          <a:xfrm>
            <a:off x="6383817" y="3529119"/>
            <a:ext cx="7713" cy="5142"/>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0" name="Freeform 2941"/>
          <p:cNvSpPr>
            <a:spLocks/>
          </p:cNvSpPr>
          <p:nvPr/>
        </p:nvSpPr>
        <p:spPr bwMode="auto">
          <a:xfrm>
            <a:off x="7093410" y="3855635"/>
            <a:ext cx="5142" cy="7713"/>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1" name="Freeform 2942"/>
          <p:cNvSpPr>
            <a:spLocks/>
          </p:cNvSpPr>
          <p:nvPr/>
        </p:nvSpPr>
        <p:spPr bwMode="auto">
          <a:xfrm>
            <a:off x="6689765" y="3457131"/>
            <a:ext cx="406217" cy="401075"/>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2" name="Freeform 2943"/>
          <p:cNvSpPr>
            <a:spLocks/>
          </p:cNvSpPr>
          <p:nvPr/>
        </p:nvSpPr>
        <p:spPr bwMode="auto">
          <a:xfrm>
            <a:off x="6460946" y="2418451"/>
            <a:ext cx="15426" cy="5142"/>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3" name="Freeform 2944"/>
          <p:cNvSpPr>
            <a:spLocks/>
          </p:cNvSpPr>
          <p:nvPr/>
        </p:nvSpPr>
        <p:spPr bwMode="auto">
          <a:xfrm>
            <a:off x="6031591" y="2480155"/>
            <a:ext cx="10284" cy="7713"/>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4" name="Freeform 2945"/>
          <p:cNvSpPr>
            <a:spLocks/>
          </p:cNvSpPr>
          <p:nvPr/>
        </p:nvSpPr>
        <p:spPr bwMode="auto">
          <a:xfrm>
            <a:off x="6034162" y="2421022"/>
            <a:ext cx="434498" cy="439639"/>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5" name="Freeform 2946"/>
          <p:cNvSpPr>
            <a:spLocks/>
          </p:cNvSpPr>
          <p:nvPr/>
        </p:nvSpPr>
        <p:spPr bwMode="auto">
          <a:xfrm>
            <a:off x="6018736" y="2863233"/>
            <a:ext cx="357368" cy="300806"/>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6" name="Freeform 2947"/>
          <p:cNvSpPr>
            <a:spLocks/>
          </p:cNvSpPr>
          <p:nvPr/>
        </p:nvSpPr>
        <p:spPr bwMode="auto">
          <a:xfrm>
            <a:off x="7167969" y="2603562"/>
            <a:ext cx="2571" cy="2571"/>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7" name="Freeform 2948"/>
          <p:cNvSpPr>
            <a:spLocks/>
          </p:cNvSpPr>
          <p:nvPr/>
        </p:nvSpPr>
        <p:spPr bwMode="auto">
          <a:xfrm>
            <a:off x="6365820" y="2860662"/>
            <a:ext cx="1286" cy="2571"/>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8" name="Freeform 2949"/>
          <p:cNvSpPr>
            <a:spLocks/>
          </p:cNvSpPr>
          <p:nvPr/>
        </p:nvSpPr>
        <p:spPr bwMode="auto">
          <a:xfrm>
            <a:off x="6370962" y="2313040"/>
            <a:ext cx="431927" cy="686455"/>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9" name="Freeform 2950"/>
          <p:cNvSpPr>
            <a:spLocks/>
          </p:cNvSpPr>
          <p:nvPr/>
        </p:nvSpPr>
        <p:spPr bwMode="auto">
          <a:xfrm>
            <a:off x="6743755" y="2608704"/>
            <a:ext cx="424214" cy="437068"/>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0" name="Freeform 2951"/>
          <p:cNvSpPr>
            <a:spLocks/>
          </p:cNvSpPr>
          <p:nvPr/>
        </p:nvSpPr>
        <p:spPr bwMode="auto">
          <a:xfrm>
            <a:off x="6738613" y="2996924"/>
            <a:ext cx="5142" cy="5142"/>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1" name="Freeform 2952"/>
          <p:cNvSpPr>
            <a:spLocks/>
          </p:cNvSpPr>
          <p:nvPr/>
        </p:nvSpPr>
        <p:spPr bwMode="auto">
          <a:xfrm>
            <a:off x="6365820" y="2858091"/>
            <a:ext cx="5142" cy="7713"/>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2" name="Freeform 2953"/>
          <p:cNvSpPr>
            <a:spLocks/>
          </p:cNvSpPr>
          <p:nvPr/>
        </p:nvSpPr>
        <p:spPr bwMode="auto">
          <a:xfrm>
            <a:off x="7497056" y="2724399"/>
            <a:ext cx="5142" cy="7713"/>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3" name="Freeform 2954"/>
          <p:cNvSpPr>
            <a:spLocks/>
          </p:cNvSpPr>
          <p:nvPr/>
        </p:nvSpPr>
        <p:spPr bwMode="auto">
          <a:xfrm>
            <a:off x="7167969" y="2606133"/>
            <a:ext cx="331658" cy="15168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4" name="Freeform 2955"/>
          <p:cNvSpPr>
            <a:spLocks/>
          </p:cNvSpPr>
          <p:nvPr/>
        </p:nvSpPr>
        <p:spPr bwMode="auto">
          <a:xfrm>
            <a:off x="6800317" y="2575282"/>
            <a:ext cx="367652" cy="92556"/>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5" name="Freeform 2956"/>
          <p:cNvSpPr>
            <a:spLocks/>
          </p:cNvSpPr>
          <p:nvPr/>
        </p:nvSpPr>
        <p:spPr bwMode="auto">
          <a:xfrm>
            <a:off x="7165398" y="2606133"/>
            <a:ext cx="5142" cy="2571"/>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6" name="Rectangle 2957"/>
          <p:cNvSpPr>
            <a:spLocks noChangeArrowheads="1"/>
          </p:cNvSpPr>
          <p:nvPr/>
        </p:nvSpPr>
        <p:spPr bwMode="auto">
          <a:xfrm>
            <a:off x="6800317" y="2580423"/>
            <a:ext cx="1286"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7" name="Freeform 2958"/>
          <p:cNvSpPr>
            <a:spLocks/>
          </p:cNvSpPr>
          <p:nvPr/>
        </p:nvSpPr>
        <p:spPr bwMode="auto">
          <a:xfrm>
            <a:off x="6792604" y="2122787"/>
            <a:ext cx="629893" cy="347084"/>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8" name="Freeform 2959"/>
          <p:cNvSpPr>
            <a:spLocks/>
          </p:cNvSpPr>
          <p:nvPr/>
        </p:nvSpPr>
        <p:spPr bwMode="auto">
          <a:xfrm>
            <a:off x="6934009" y="2464729"/>
            <a:ext cx="411359" cy="143975"/>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9" name="Freeform 2960"/>
          <p:cNvSpPr>
            <a:spLocks/>
          </p:cNvSpPr>
          <p:nvPr/>
        </p:nvSpPr>
        <p:spPr bwMode="auto">
          <a:xfrm>
            <a:off x="6936580" y="2606133"/>
            <a:ext cx="2571" cy="2571"/>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0" name="Rectangle 2961"/>
          <p:cNvSpPr>
            <a:spLocks noChangeArrowheads="1"/>
          </p:cNvSpPr>
          <p:nvPr/>
        </p:nvSpPr>
        <p:spPr bwMode="auto">
          <a:xfrm>
            <a:off x="7507340" y="2639556"/>
            <a:ext cx="2571"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1" name="Rectangle 2962"/>
          <p:cNvSpPr>
            <a:spLocks noChangeArrowheads="1"/>
          </p:cNvSpPr>
          <p:nvPr/>
        </p:nvSpPr>
        <p:spPr bwMode="auto">
          <a:xfrm>
            <a:off x="7342796" y="2464729"/>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2" name="Freeform 2963"/>
          <p:cNvSpPr>
            <a:spLocks/>
          </p:cNvSpPr>
          <p:nvPr/>
        </p:nvSpPr>
        <p:spPr bwMode="auto">
          <a:xfrm>
            <a:off x="7345367" y="2469871"/>
            <a:ext cx="161972" cy="208250"/>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3" name="Freeform 2964"/>
          <p:cNvSpPr>
            <a:spLocks/>
          </p:cNvSpPr>
          <p:nvPr/>
        </p:nvSpPr>
        <p:spPr bwMode="auto">
          <a:xfrm>
            <a:off x="7342796" y="2464729"/>
            <a:ext cx="2571" cy="5142"/>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4" name="Freeform 2965"/>
          <p:cNvSpPr>
            <a:spLocks/>
          </p:cNvSpPr>
          <p:nvPr/>
        </p:nvSpPr>
        <p:spPr bwMode="auto">
          <a:xfrm>
            <a:off x="7774723" y="1999380"/>
            <a:ext cx="2571" cy="5142"/>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5" name="Freeform 2966"/>
          <p:cNvSpPr>
            <a:spLocks/>
          </p:cNvSpPr>
          <p:nvPr/>
        </p:nvSpPr>
        <p:spPr bwMode="auto">
          <a:xfrm>
            <a:off x="7695022" y="2148497"/>
            <a:ext cx="5142" cy="7713"/>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6" name="Freeform 2967"/>
          <p:cNvSpPr>
            <a:spLocks/>
          </p:cNvSpPr>
          <p:nvPr/>
        </p:nvSpPr>
        <p:spPr bwMode="auto">
          <a:xfrm>
            <a:off x="7484201" y="2035373"/>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7" name="Freeform 2968"/>
          <p:cNvSpPr>
            <a:spLocks/>
          </p:cNvSpPr>
          <p:nvPr/>
        </p:nvSpPr>
        <p:spPr bwMode="auto">
          <a:xfrm>
            <a:off x="7353080" y="1575166"/>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8" name="Freeform 2969"/>
          <p:cNvSpPr>
            <a:spLocks/>
          </p:cNvSpPr>
          <p:nvPr/>
        </p:nvSpPr>
        <p:spPr bwMode="auto">
          <a:xfrm>
            <a:off x="7659028" y="1945389"/>
            <a:ext cx="115695" cy="208250"/>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9" name="Rectangle 2970"/>
          <p:cNvSpPr>
            <a:spLocks noChangeArrowheads="1"/>
          </p:cNvSpPr>
          <p:nvPr/>
        </p:nvSpPr>
        <p:spPr bwMode="auto">
          <a:xfrm>
            <a:off x="7697593" y="2156210"/>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0" name="Freeform 2971"/>
          <p:cNvSpPr>
            <a:spLocks/>
          </p:cNvSpPr>
          <p:nvPr/>
        </p:nvSpPr>
        <p:spPr bwMode="auto">
          <a:xfrm>
            <a:off x="7525337" y="1472326"/>
            <a:ext cx="213392" cy="318803"/>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1" name="Freeform 2972"/>
          <p:cNvSpPr>
            <a:spLocks/>
          </p:cNvSpPr>
          <p:nvPr/>
        </p:nvSpPr>
        <p:spPr bwMode="auto">
          <a:xfrm>
            <a:off x="2802426" y="1338635"/>
            <a:ext cx="82272" cy="439639"/>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2" name="Freeform 2973"/>
          <p:cNvSpPr>
            <a:spLocks/>
          </p:cNvSpPr>
          <p:nvPr/>
        </p:nvSpPr>
        <p:spPr bwMode="auto">
          <a:xfrm>
            <a:off x="1964283" y="1611160"/>
            <a:ext cx="876708" cy="835572"/>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3" name="Freeform 2974"/>
          <p:cNvSpPr>
            <a:spLocks/>
          </p:cNvSpPr>
          <p:nvPr/>
        </p:nvSpPr>
        <p:spPr bwMode="auto">
          <a:xfrm>
            <a:off x="2128826" y="1186946"/>
            <a:ext cx="755871" cy="624751"/>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4" name="Freeform 2975"/>
          <p:cNvSpPr>
            <a:spLocks/>
          </p:cNvSpPr>
          <p:nvPr/>
        </p:nvSpPr>
        <p:spPr bwMode="auto">
          <a:xfrm>
            <a:off x="2802426" y="1778274"/>
            <a:ext cx="10284" cy="33423"/>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5" name="Freeform 2979"/>
          <p:cNvSpPr>
            <a:spLocks/>
          </p:cNvSpPr>
          <p:nvPr/>
        </p:nvSpPr>
        <p:spPr bwMode="auto">
          <a:xfrm>
            <a:off x="3036386" y="1783416"/>
            <a:ext cx="233960" cy="380507"/>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6" name="Freeform 2980"/>
          <p:cNvSpPr>
            <a:spLocks/>
          </p:cNvSpPr>
          <p:nvPr/>
        </p:nvSpPr>
        <p:spPr bwMode="auto">
          <a:xfrm>
            <a:off x="3180362" y="2133071"/>
            <a:ext cx="167114" cy="30852"/>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7" name="Freeform 2981"/>
          <p:cNvSpPr>
            <a:spLocks/>
          </p:cNvSpPr>
          <p:nvPr/>
        </p:nvSpPr>
        <p:spPr bwMode="auto">
          <a:xfrm>
            <a:off x="3388612" y="1549456"/>
            <a:ext cx="779010" cy="61189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8" name="Freeform 2982"/>
          <p:cNvSpPr>
            <a:spLocks/>
          </p:cNvSpPr>
          <p:nvPr/>
        </p:nvSpPr>
        <p:spPr bwMode="auto">
          <a:xfrm>
            <a:off x="4165051" y="1549456"/>
            <a:ext cx="789294" cy="591328"/>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9" name="Freeform 2983"/>
          <p:cNvSpPr>
            <a:spLocks/>
          </p:cNvSpPr>
          <p:nvPr/>
        </p:nvSpPr>
        <p:spPr bwMode="auto">
          <a:xfrm>
            <a:off x="3306340" y="2127929"/>
            <a:ext cx="79701" cy="53991"/>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0" name="Freeform 2984"/>
          <p:cNvSpPr>
            <a:spLocks/>
          </p:cNvSpPr>
          <p:nvPr/>
        </p:nvSpPr>
        <p:spPr bwMode="auto">
          <a:xfrm>
            <a:off x="3386041" y="2161352"/>
            <a:ext cx="2571" cy="12855"/>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1" name="Freeform 2985"/>
          <p:cNvSpPr>
            <a:spLocks/>
          </p:cNvSpPr>
          <p:nvPr/>
        </p:nvSpPr>
        <p:spPr bwMode="auto">
          <a:xfrm>
            <a:off x="3270346" y="2140784"/>
            <a:ext cx="35994" cy="7713"/>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2" name="Freeform 2986"/>
          <p:cNvSpPr>
            <a:spLocks/>
          </p:cNvSpPr>
          <p:nvPr/>
        </p:nvSpPr>
        <p:spPr bwMode="auto">
          <a:xfrm>
            <a:off x="2709870" y="1336064"/>
            <a:ext cx="673600" cy="1241789"/>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rgbClr val="92D05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3" name="Freeform 2987"/>
          <p:cNvSpPr>
            <a:spLocks/>
          </p:cNvSpPr>
          <p:nvPr/>
        </p:nvSpPr>
        <p:spPr bwMode="auto">
          <a:xfrm>
            <a:off x="4982627" y="2508436"/>
            <a:ext cx="151688" cy="40878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4" name="Freeform 2988"/>
          <p:cNvSpPr>
            <a:spLocks/>
          </p:cNvSpPr>
          <p:nvPr/>
        </p:nvSpPr>
        <p:spPr bwMode="auto">
          <a:xfrm>
            <a:off x="4969772" y="2089364"/>
            <a:ext cx="12855" cy="419072"/>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5" name="Freeform 2989"/>
          <p:cNvSpPr>
            <a:spLocks/>
          </p:cNvSpPr>
          <p:nvPr/>
        </p:nvSpPr>
        <p:spPr bwMode="auto">
          <a:xfrm>
            <a:off x="4159909" y="1552027"/>
            <a:ext cx="833001" cy="124950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6" name="Freeform 2990"/>
          <p:cNvSpPr>
            <a:spLocks/>
          </p:cNvSpPr>
          <p:nvPr/>
        </p:nvSpPr>
        <p:spPr bwMode="auto">
          <a:xfrm>
            <a:off x="4370731" y="2917223"/>
            <a:ext cx="773868" cy="10284"/>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7" name="Freeform 2991"/>
          <p:cNvSpPr>
            <a:spLocks/>
          </p:cNvSpPr>
          <p:nvPr/>
        </p:nvSpPr>
        <p:spPr bwMode="auto">
          <a:xfrm>
            <a:off x="4861790" y="1513462"/>
            <a:ext cx="95127" cy="485917"/>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8" name="Freeform 2992"/>
          <p:cNvSpPr>
            <a:spLocks/>
          </p:cNvSpPr>
          <p:nvPr/>
        </p:nvSpPr>
        <p:spPr bwMode="auto">
          <a:xfrm>
            <a:off x="2952829" y="1361774"/>
            <a:ext cx="1213508" cy="807291"/>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rgbClr val="00B05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9" name="Freeform 2993"/>
          <p:cNvSpPr>
            <a:spLocks/>
          </p:cNvSpPr>
          <p:nvPr/>
        </p:nvSpPr>
        <p:spPr bwMode="auto">
          <a:xfrm>
            <a:off x="4774376" y="2457016"/>
            <a:ext cx="215963" cy="71988"/>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0" name="Freeform 2994"/>
          <p:cNvSpPr>
            <a:spLocks/>
          </p:cNvSpPr>
          <p:nvPr/>
        </p:nvSpPr>
        <p:spPr bwMode="auto">
          <a:xfrm>
            <a:off x="4167622" y="1508320"/>
            <a:ext cx="789294" cy="498772"/>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solidFill>
            <a:schemeClr val="accent2">
              <a:lumMod val="50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1" name="Freeform 2995"/>
          <p:cNvSpPr>
            <a:spLocks/>
          </p:cNvSpPr>
          <p:nvPr/>
        </p:nvSpPr>
        <p:spPr bwMode="auto">
          <a:xfrm>
            <a:off x="4159909" y="2462158"/>
            <a:ext cx="974406" cy="465349"/>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2" name="Freeform 2996"/>
          <p:cNvSpPr>
            <a:spLocks/>
          </p:cNvSpPr>
          <p:nvPr/>
        </p:nvSpPr>
        <p:spPr bwMode="auto">
          <a:xfrm>
            <a:off x="4165051" y="2007092"/>
            <a:ext cx="825288" cy="521911"/>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3" name="Freeform 2997"/>
          <p:cNvSpPr>
            <a:spLocks/>
          </p:cNvSpPr>
          <p:nvPr/>
        </p:nvSpPr>
        <p:spPr bwMode="auto">
          <a:xfrm>
            <a:off x="4987769" y="2297614"/>
            <a:ext cx="673600" cy="537337"/>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4" name="Freeform 2998"/>
          <p:cNvSpPr>
            <a:spLocks/>
          </p:cNvSpPr>
          <p:nvPr/>
        </p:nvSpPr>
        <p:spPr bwMode="auto">
          <a:xfrm>
            <a:off x="4864361" y="1498036"/>
            <a:ext cx="753300" cy="820146"/>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5" name="Freeform 2999"/>
          <p:cNvSpPr>
            <a:spLocks/>
          </p:cNvSpPr>
          <p:nvPr/>
        </p:nvSpPr>
        <p:spPr bwMode="auto">
          <a:xfrm>
            <a:off x="5725643" y="3002066"/>
            <a:ext cx="105411" cy="17739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6" name="Freeform 3000"/>
          <p:cNvSpPr>
            <a:spLocks/>
          </p:cNvSpPr>
          <p:nvPr/>
        </p:nvSpPr>
        <p:spPr bwMode="auto">
          <a:xfrm>
            <a:off x="5725643" y="3102335"/>
            <a:ext cx="300806" cy="187682"/>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7" name="Freeform 3001"/>
          <p:cNvSpPr>
            <a:spLocks/>
          </p:cNvSpPr>
          <p:nvPr/>
        </p:nvSpPr>
        <p:spPr bwMode="auto">
          <a:xfrm>
            <a:off x="6011023" y="2984069"/>
            <a:ext cx="35994" cy="210821"/>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8" name="Freeform 3003"/>
          <p:cNvSpPr>
            <a:spLocks/>
          </p:cNvSpPr>
          <p:nvPr/>
        </p:nvSpPr>
        <p:spPr bwMode="auto">
          <a:xfrm>
            <a:off x="6026449" y="3076625"/>
            <a:ext cx="5142" cy="2571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75" name="Freeform 3004"/>
          <p:cNvSpPr>
            <a:spLocks/>
          </p:cNvSpPr>
          <p:nvPr/>
        </p:nvSpPr>
        <p:spPr bwMode="auto">
          <a:xfrm>
            <a:off x="6088153" y="3050915"/>
            <a:ext cx="133692" cy="7713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76" name="Freeform 3005"/>
          <p:cNvSpPr>
            <a:spLocks/>
          </p:cNvSpPr>
          <p:nvPr/>
        </p:nvSpPr>
        <p:spPr bwMode="auto">
          <a:xfrm>
            <a:off x="6257838" y="2878658"/>
            <a:ext cx="113124" cy="190253"/>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77" name="Freeform 3006"/>
          <p:cNvSpPr>
            <a:spLocks/>
          </p:cNvSpPr>
          <p:nvPr/>
        </p:nvSpPr>
        <p:spPr bwMode="auto">
          <a:xfrm>
            <a:off x="6018736" y="3102335"/>
            <a:ext cx="100269" cy="61704"/>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78" name="Freeform 3007"/>
          <p:cNvSpPr>
            <a:spLocks/>
          </p:cNvSpPr>
          <p:nvPr/>
        </p:nvSpPr>
        <p:spPr bwMode="auto">
          <a:xfrm>
            <a:off x="6119005" y="2932649"/>
            <a:ext cx="205679" cy="195395"/>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79" name="Freeform 3008"/>
          <p:cNvSpPr>
            <a:spLocks/>
          </p:cNvSpPr>
          <p:nvPr/>
        </p:nvSpPr>
        <p:spPr bwMode="auto">
          <a:xfrm>
            <a:off x="6365820" y="2860662"/>
            <a:ext cx="5142" cy="17997"/>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0" name="Freeform 3010"/>
          <p:cNvSpPr>
            <a:spLocks/>
          </p:cNvSpPr>
          <p:nvPr/>
        </p:nvSpPr>
        <p:spPr bwMode="auto">
          <a:xfrm>
            <a:off x="6000739" y="2480155"/>
            <a:ext cx="370223" cy="673600"/>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1" name="Freeform 3011"/>
          <p:cNvSpPr>
            <a:spLocks/>
          </p:cNvSpPr>
          <p:nvPr/>
        </p:nvSpPr>
        <p:spPr bwMode="auto">
          <a:xfrm>
            <a:off x="6090724" y="3583110"/>
            <a:ext cx="41136" cy="449923"/>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2" name="Freeform 3012"/>
          <p:cNvSpPr>
            <a:spLocks/>
          </p:cNvSpPr>
          <p:nvPr/>
        </p:nvSpPr>
        <p:spPr bwMode="auto">
          <a:xfrm>
            <a:off x="5733356" y="3580539"/>
            <a:ext cx="421643" cy="753300"/>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3" name="Freeform 3013"/>
          <p:cNvSpPr>
            <a:spLocks/>
          </p:cNvSpPr>
          <p:nvPr/>
        </p:nvSpPr>
        <p:spPr bwMode="auto">
          <a:xfrm>
            <a:off x="6131860" y="4033033"/>
            <a:ext cx="25710" cy="267383"/>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4" name="Freeform 3014"/>
          <p:cNvSpPr>
            <a:spLocks/>
          </p:cNvSpPr>
          <p:nvPr/>
        </p:nvSpPr>
        <p:spPr bwMode="auto">
          <a:xfrm>
            <a:off x="6093295" y="3534261"/>
            <a:ext cx="473062" cy="766155"/>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5" name="Freeform 3015"/>
          <p:cNvSpPr>
            <a:spLocks/>
          </p:cNvSpPr>
          <p:nvPr/>
        </p:nvSpPr>
        <p:spPr bwMode="auto">
          <a:xfrm>
            <a:off x="6689765" y="3521406"/>
            <a:ext cx="69417" cy="48849"/>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6" name="Freeform 3016"/>
          <p:cNvSpPr>
            <a:spLocks/>
          </p:cNvSpPr>
          <p:nvPr/>
        </p:nvSpPr>
        <p:spPr bwMode="auto">
          <a:xfrm>
            <a:off x="6689765" y="3475128"/>
            <a:ext cx="69417" cy="53991"/>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7" name="Freeform 3017"/>
          <p:cNvSpPr>
            <a:spLocks/>
          </p:cNvSpPr>
          <p:nvPr/>
        </p:nvSpPr>
        <p:spPr bwMode="auto">
          <a:xfrm>
            <a:off x="6756610" y="3521406"/>
            <a:ext cx="339371" cy="334229"/>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8" name="Freeform 3018"/>
          <p:cNvSpPr>
            <a:spLocks/>
          </p:cNvSpPr>
          <p:nvPr/>
        </p:nvSpPr>
        <p:spPr bwMode="auto">
          <a:xfrm>
            <a:off x="6689765" y="3457131"/>
            <a:ext cx="35994" cy="71988"/>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9" name="Freeform 3019"/>
          <p:cNvSpPr>
            <a:spLocks/>
          </p:cNvSpPr>
          <p:nvPr/>
        </p:nvSpPr>
        <p:spPr bwMode="auto">
          <a:xfrm>
            <a:off x="6697478" y="3369718"/>
            <a:ext cx="563047" cy="485917"/>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0" name="Freeform 3020"/>
          <p:cNvSpPr>
            <a:spLocks/>
          </p:cNvSpPr>
          <p:nvPr/>
        </p:nvSpPr>
        <p:spPr bwMode="auto">
          <a:xfrm>
            <a:off x="6574070" y="4087024"/>
            <a:ext cx="411359" cy="107982"/>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1" name="Freeform 3021"/>
          <p:cNvSpPr>
            <a:spLocks/>
          </p:cNvSpPr>
          <p:nvPr/>
        </p:nvSpPr>
        <p:spPr bwMode="auto">
          <a:xfrm>
            <a:off x="6977716" y="4084453"/>
            <a:ext cx="89985" cy="5142"/>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2" name="Freeform 3022"/>
          <p:cNvSpPr>
            <a:spLocks/>
          </p:cNvSpPr>
          <p:nvPr/>
        </p:nvSpPr>
        <p:spPr bwMode="auto">
          <a:xfrm>
            <a:off x="6977716" y="4087024"/>
            <a:ext cx="89985" cy="71988"/>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3" name="Freeform 3023"/>
          <p:cNvSpPr>
            <a:spLocks/>
          </p:cNvSpPr>
          <p:nvPr/>
        </p:nvSpPr>
        <p:spPr bwMode="auto">
          <a:xfrm>
            <a:off x="6566357" y="4141015"/>
            <a:ext cx="30852" cy="53991"/>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4" name="Freeform 3024"/>
          <p:cNvSpPr>
            <a:spLocks/>
          </p:cNvSpPr>
          <p:nvPr/>
        </p:nvSpPr>
        <p:spPr bwMode="auto">
          <a:xfrm>
            <a:off x="6214131" y="4166725"/>
            <a:ext cx="56562" cy="110553"/>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5" name="Freeform 3025"/>
          <p:cNvSpPr>
            <a:spLocks/>
          </p:cNvSpPr>
          <p:nvPr/>
        </p:nvSpPr>
        <p:spPr bwMode="auto">
          <a:xfrm>
            <a:off x="6391530" y="3454560"/>
            <a:ext cx="701881" cy="732732"/>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6" name="Freeform 3026"/>
          <p:cNvSpPr>
            <a:spLocks/>
          </p:cNvSpPr>
          <p:nvPr/>
        </p:nvSpPr>
        <p:spPr bwMode="auto">
          <a:xfrm>
            <a:off x="6214131" y="4089595"/>
            <a:ext cx="1190369" cy="856140"/>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7" name="Freeform 3027"/>
          <p:cNvSpPr>
            <a:spLocks/>
          </p:cNvSpPr>
          <p:nvPr/>
        </p:nvSpPr>
        <p:spPr bwMode="auto">
          <a:xfrm>
            <a:off x="7353080" y="1575166"/>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8" name="Freeform 3028"/>
          <p:cNvSpPr>
            <a:spLocks/>
          </p:cNvSpPr>
          <p:nvPr/>
        </p:nvSpPr>
        <p:spPr bwMode="auto">
          <a:xfrm>
            <a:off x="7484201" y="2035373"/>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9" name="Freeform 3029"/>
          <p:cNvSpPr>
            <a:spLocks/>
          </p:cNvSpPr>
          <p:nvPr/>
        </p:nvSpPr>
        <p:spPr bwMode="auto">
          <a:xfrm>
            <a:off x="6705191" y="2313040"/>
            <a:ext cx="97698" cy="259670"/>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0" name="Freeform 3030"/>
          <p:cNvSpPr>
            <a:spLocks/>
          </p:cNvSpPr>
          <p:nvPr/>
        </p:nvSpPr>
        <p:spPr bwMode="auto">
          <a:xfrm>
            <a:off x="6661484" y="2585565"/>
            <a:ext cx="503914" cy="455065"/>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rgbClr val="FFC00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1" name="Freeform 3031"/>
          <p:cNvSpPr>
            <a:spLocks/>
          </p:cNvSpPr>
          <p:nvPr/>
        </p:nvSpPr>
        <p:spPr bwMode="auto">
          <a:xfrm>
            <a:off x="6661484" y="2922365"/>
            <a:ext cx="7713" cy="7713"/>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2" name="Freeform 3032"/>
          <p:cNvSpPr>
            <a:spLocks/>
          </p:cNvSpPr>
          <p:nvPr/>
        </p:nvSpPr>
        <p:spPr bwMode="auto">
          <a:xfrm>
            <a:off x="6787462" y="2582994"/>
            <a:ext cx="15426" cy="100269"/>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3" name="Freeform 3033"/>
          <p:cNvSpPr>
            <a:spLocks/>
          </p:cNvSpPr>
          <p:nvPr/>
        </p:nvSpPr>
        <p:spPr bwMode="auto">
          <a:xfrm>
            <a:off x="6669197" y="2683263"/>
            <a:ext cx="118266" cy="246815"/>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4" name="Freeform 3034"/>
          <p:cNvSpPr>
            <a:spLocks/>
          </p:cNvSpPr>
          <p:nvPr/>
        </p:nvSpPr>
        <p:spPr bwMode="auto">
          <a:xfrm>
            <a:off x="6800317" y="2572711"/>
            <a:ext cx="2571" cy="7713"/>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5" name="Freeform 3035"/>
          <p:cNvSpPr>
            <a:spLocks/>
          </p:cNvSpPr>
          <p:nvPr/>
        </p:nvSpPr>
        <p:spPr bwMode="auto">
          <a:xfrm>
            <a:off x="6286119" y="2315611"/>
            <a:ext cx="509056" cy="601612"/>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6" name="Freeform 3036"/>
          <p:cNvSpPr>
            <a:spLocks/>
          </p:cNvSpPr>
          <p:nvPr/>
        </p:nvSpPr>
        <p:spPr bwMode="auto">
          <a:xfrm>
            <a:off x="7353080" y="1575166"/>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7" name="Freeform 3037"/>
          <p:cNvSpPr>
            <a:spLocks/>
          </p:cNvSpPr>
          <p:nvPr/>
        </p:nvSpPr>
        <p:spPr bwMode="auto">
          <a:xfrm>
            <a:off x="7484201" y="2035373"/>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8" name="Freeform 3038"/>
          <p:cNvSpPr>
            <a:spLocks/>
          </p:cNvSpPr>
          <p:nvPr/>
        </p:nvSpPr>
        <p:spPr bwMode="auto">
          <a:xfrm>
            <a:off x="6815743" y="2122787"/>
            <a:ext cx="606754" cy="334229"/>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9" name="Freeform 3039"/>
          <p:cNvSpPr>
            <a:spLocks/>
          </p:cNvSpPr>
          <p:nvPr/>
        </p:nvSpPr>
        <p:spPr bwMode="auto">
          <a:xfrm>
            <a:off x="6792604" y="2127929"/>
            <a:ext cx="491059" cy="154259"/>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0" name="Freeform 3040"/>
          <p:cNvSpPr>
            <a:spLocks/>
          </p:cNvSpPr>
          <p:nvPr/>
        </p:nvSpPr>
        <p:spPr bwMode="auto">
          <a:xfrm>
            <a:off x="7345367" y="2457016"/>
            <a:ext cx="161972" cy="215963"/>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1" name="Freeform 3041"/>
          <p:cNvSpPr>
            <a:spLocks/>
          </p:cNvSpPr>
          <p:nvPr/>
        </p:nvSpPr>
        <p:spPr bwMode="auto">
          <a:xfrm>
            <a:off x="6702620" y="2127929"/>
            <a:ext cx="717307" cy="511627"/>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2" name="Freeform 3042"/>
          <p:cNvSpPr>
            <a:spLocks/>
          </p:cNvSpPr>
          <p:nvPr/>
        </p:nvSpPr>
        <p:spPr bwMode="auto">
          <a:xfrm>
            <a:off x="7353080" y="1575166"/>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3" name="Freeform 3043"/>
          <p:cNvSpPr>
            <a:spLocks/>
          </p:cNvSpPr>
          <p:nvPr/>
        </p:nvSpPr>
        <p:spPr bwMode="auto">
          <a:xfrm>
            <a:off x="7391645" y="2210201"/>
            <a:ext cx="95127" cy="23139"/>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4" name="Freeform 3044"/>
          <p:cNvSpPr>
            <a:spLocks/>
          </p:cNvSpPr>
          <p:nvPr/>
        </p:nvSpPr>
        <p:spPr bwMode="auto">
          <a:xfrm>
            <a:off x="7484201" y="2035373"/>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5" name="Freeform 3045"/>
          <p:cNvSpPr>
            <a:spLocks/>
          </p:cNvSpPr>
          <p:nvPr/>
        </p:nvSpPr>
        <p:spPr bwMode="auto">
          <a:xfrm>
            <a:off x="7486772" y="2233340"/>
            <a:ext cx="64275" cy="17997"/>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6" name="Freeform 3046"/>
          <p:cNvSpPr>
            <a:spLocks/>
          </p:cNvSpPr>
          <p:nvPr/>
        </p:nvSpPr>
        <p:spPr bwMode="auto">
          <a:xfrm>
            <a:off x="7373648" y="2207630"/>
            <a:ext cx="177398" cy="344513"/>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7" name="Freeform 3047"/>
          <p:cNvSpPr>
            <a:spLocks/>
          </p:cNvSpPr>
          <p:nvPr/>
        </p:nvSpPr>
        <p:spPr bwMode="auto">
          <a:xfrm>
            <a:off x="7484201" y="2035373"/>
            <a:ext cx="15426" cy="105411"/>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8" name="Freeform 3048"/>
          <p:cNvSpPr>
            <a:spLocks/>
          </p:cNvSpPr>
          <p:nvPr/>
        </p:nvSpPr>
        <p:spPr bwMode="auto">
          <a:xfrm>
            <a:off x="7353080" y="1575166"/>
            <a:ext cx="131121" cy="460207"/>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solidFill>
            <a:srgbClr val="FF000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9" name="Freeform 3049"/>
          <p:cNvSpPr>
            <a:spLocks/>
          </p:cNvSpPr>
          <p:nvPr/>
        </p:nvSpPr>
        <p:spPr bwMode="auto">
          <a:xfrm>
            <a:off x="7353080" y="1575166"/>
            <a:ext cx="10284" cy="43707"/>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0" name="Freeform 3050"/>
          <p:cNvSpPr>
            <a:spLocks/>
          </p:cNvSpPr>
          <p:nvPr/>
        </p:nvSpPr>
        <p:spPr bwMode="auto">
          <a:xfrm>
            <a:off x="7499627" y="2140784"/>
            <a:ext cx="64275" cy="69417"/>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1" name="Freeform 3051"/>
          <p:cNvSpPr>
            <a:spLocks/>
          </p:cNvSpPr>
          <p:nvPr/>
        </p:nvSpPr>
        <p:spPr bwMode="auto">
          <a:xfrm>
            <a:off x="7491914" y="2109932"/>
            <a:ext cx="66846" cy="95127"/>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2" name="Line 3080"/>
          <p:cNvSpPr>
            <a:spLocks noChangeShapeType="1"/>
          </p:cNvSpPr>
          <p:nvPr/>
        </p:nvSpPr>
        <p:spPr bwMode="auto">
          <a:xfrm>
            <a:off x="4392075" y="5253314"/>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3" name="Line 3117"/>
          <p:cNvSpPr>
            <a:spLocks noChangeShapeType="1"/>
          </p:cNvSpPr>
          <p:nvPr/>
        </p:nvSpPr>
        <p:spPr bwMode="auto">
          <a:xfrm>
            <a:off x="7481174" y="1552665"/>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4" name="Line 3118"/>
          <p:cNvSpPr>
            <a:spLocks noChangeShapeType="1"/>
          </p:cNvSpPr>
          <p:nvPr/>
        </p:nvSpPr>
        <p:spPr bwMode="auto">
          <a:xfrm>
            <a:off x="7481174" y="1552665"/>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5" name="Line 3119"/>
          <p:cNvSpPr>
            <a:spLocks noChangeShapeType="1"/>
          </p:cNvSpPr>
          <p:nvPr/>
        </p:nvSpPr>
        <p:spPr bwMode="auto">
          <a:xfrm>
            <a:off x="7419466" y="2298310"/>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6" name="Line 3120"/>
          <p:cNvSpPr>
            <a:spLocks noChangeShapeType="1"/>
          </p:cNvSpPr>
          <p:nvPr/>
        </p:nvSpPr>
        <p:spPr bwMode="auto">
          <a:xfrm>
            <a:off x="7733151" y="2115755"/>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 name="Title 2"/>
          <p:cNvSpPr>
            <a:spLocks noGrp="1"/>
          </p:cNvSpPr>
          <p:nvPr>
            <p:ph type="title" idx="4294967295"/>
          </p:nvPr>
        </p:nvSpPr>
        <p:spPr>
          <a:xfrm>
            <a:off x="253930" y="380314"/>
            <a:ext cx="8229600" cy="630238"/>
          </a:xfrm>
        </p:spPr>
        <p:txBody>
          <a:bodyPr>
            <a:normAutofit fontScale="90000"/>
          </a:bodyPr>
          <a:lstStyle/>
          <a:p>
            <a:r>
              <a:rPr lang="en-US" dirty="0" smtClean="0"/>
              <a:t>Maine’s “Peer States”</a:t>
            </a:r>
            <a:endParaRPr lang="en-US" dirty="0"/>
          </a:p>
        </p:txBody>
      </p:sp>
      <p:pic>
        <p:nvPicPr>
          <p:cNvPr id="230" name="Picture 229"/>
          <p:cNvPicPr>
            <a:picLocks noChangeAspect="1"/>
          </p:cNvPicPr>
          <p:nvPr/>
        </p:nvPicPr>
        <p:blipFill rotWithShape="1">
          <a:blip r:embed="rId3" cstate="print">
            <a:extLst>
              <a:ext uri="{28A0092B-C50C-407E-A947-70E740481C1C}">
                <a14:useLocalDpi xmlns:a14="http://schemas.microsoft.com/office/drawing/2010/main" xmlns="" val="0"/>
              </a:ext>
            </a:extLst>
          </a:blip>
          <a:srcRect l="10096" r="10141"/>
          <a:stretch/>
        </p:blipFill>
        <p:spPr>
          <a:xfrm>
            <a:off x="7165398" y="6315478"/>
            <a:ext cx="1409352" cy="424068"/>
          </a:xfrm>
          <a:prstGeom prst="rect">
            <a:avLst/>
          </a:prstGeom>
        </p:spPr>
      </p:pic>
      <p:sp>
        <p:nvSpPr>
          <p:cNvPr id="6" name="TextBox 5"/>
          <p:cNvSpPr txBox="1"/>
          <p:nvPr/>
        </p:nvSpPr>
        <p:spPr>
          <a:xfrm>
            <a:off x="2212383" y="4724574"/>
            <a:ext cx="2103071" cy="1846659"/>
          </a:xfrm>
          <a:prstGeom prst="rect">
            <a:avLst/>
          </a:prstGeom>
          <a:noFill/>
        </p:spPr>
        <p:txBody>
          <a:bodyPr wrap="square" rtlCol="0">
            <a:spAutoFit/>
          </a:bodyPr>
          <a:lstStyle/>
          <a:p>
            <a:r>
              <a:rPr lang="en-US" sz="2400" dirty="0" smtClean="0">
                <a:solidFill>
                  <a:srgbClr val="FFFF00"/>
                </a:solidFill>
              </a:rPr>
              <a:t>Idaho		</a:t>
            </a:r>
          </a:p>
          <a:p>
            <a:r>
              <a:rPr lang="en-US" sz="2400" dirty="0" smtClean="0">
                <a:solidFill>
                  <a:srgbClr val="FFFF00"/>
                </a:solidFill>
              </a:rPr>
              <a:t>Montana</a:t>
            </a:r>
          </a:p>
          <a:p>
            <a:r>
              <a:rPr lang="en-US" sz="2400" dirty="0" smtClean="0">
                <a:solidFill>
                  <a:srgbClr val="FFFF00"/>
                </a:solidFill>
              </a:rPr>
              <a:t>Wyoming </a:t>
            </a:r>
          </a:p>
          <a:p>
            <a:r>
              <a:rPr lang="en-US" sz="2400" dirty="0" smtClean="0">
                <a:solidFill>
                  <a:srgbClr val="FFFF00"/>
                </a:solidFill>
              </a:rPr>
              <a:t>North Dakota</a:t>
            </a:r>
          </a:p>
          <a:p>
            <a:endParaRPr lang="en-US" dirty="0"/>
          </a:p>
        </p:txBody>
      </p:sp>
      <p:sp>
        <p:nvSpPr>
          <p:cNvPr id="7" name="TextBox 6"/>
          <p:cNvSpPr txBox="1"/>
          <p:nvPr/>
        </p:nvSpPr>
        <p:spPr>
          <a:xfrm>
            <a:off x="5174511" y="5075891"/>
            <a:ext cx="2388900" cy="1200329"/>
          </a:xfrm>
          <a:prstGeom prst="rect">
            <a:avLst/>
          </a:prstGeom>
          <a:noFill/>
        </p:spPr>
        <p:txBody>
          <a:bodyPr wrap="square" rtlCol="0">
            <a:spAutoFit/>
          </a:bodyPr>
          <a:lstStyle/>
          <a:p>
            <a:r>
              <a:rPr lang="en-US" sz="2400" dirty="0" smtClean="0">
                <a:solidFill>
                  <a:srgbClr val="FFFF00"/>
                </a:solidFill>
              </a:rPr>
              <a:t>New Hampshire</a:t>
            </a:r>
          </a:p>
          <a:p>
            <a:r>
              <a:rPr lang="en-US" sz="2400" dirty="0" smtClean="0">
                <a:solidFill>
                  <a:srgbClr val="FFFF00"/>
                </a:solidFill>
              </a:rPr>
              <a:t>Vermont</a:t>
            </a:r>
          </a:p>
          <a:p>
            <a:r>
              <a:rPr lang="en-US" sz="2400" dirty="0" smtClean="0">
                <a:solidFill>
                  <a:srgbClr val="FFFF00"/>
                </a:solidFill>
              </a:rPr>
              <a:t>West Virginia</a:t>
            </a:r>
            <a:endParaRPr lang="en-US" sz="2400" dirty="0">
              <a:solidFill>
                <a:srgbClr val="FFFF00"/>
              </a:solidFill>
            </a:endParaRPr>
          </a:p>
        </p:txBody>
      </p:sp>
      <p:sp>
        <p:nvSpPr>
          <p:cNvPr id="10" name="Slide Number Placeholder 9"/>
          <p:cNvSpPr>
            <a:spLocks noGrp="1"/>
          </p:cNvSpPr>
          <p:nvPr>
            <p:ph type="sldNum" sz="quarter" idx="12"/>
          </p:nvPr>
        </p:nvSpPr>
        <p:spPr/>
        <p:txBody>
          <a:bodyPr/>
          <a:lstStyle/>
          <a:p>
            <a:fld id="{199D3B6E-038C-45F8-AD36-FEE84F70DEBA}" type="slidenum">
              <a:rPr lang="en-US" smtClean="0"/>
              <a:pPr/>
              <a:t>48</a:t>
            </a:fld>
            <a:endParaRPr lang="en-US"/>
          </a:p>
        </p:txBody>
      </p:sp>
    </p:spTree>
    <p:extLst>
      <p:ext uri="{BB962C8B-B14F-4D97-AF65-F5344CB8AC3E}">
        <p14:creationId xmlns:p14="http://schemas.microsoft.com/office/powerpoint/2010/main" xmlns="" val="11198784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99D3B6E-038C-45F8-AD36-FEE84F70DEBA}" type="slidenum">
              <a:rPr lang="en-US" smtClean="0"/>
              <a:pPr/>
              <a:t>49</a:t>
            </a:fld>
            <a:endParaRPr lang="en-US"/>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xmlns="" val="2928900985"/>
              </p:ext>
            </p:extLst>
          </p:nvPr>
        </p:nvGraphicFramePr>
        <p:xfrm>
          <a:off x="533400" y="1225094"/>
          <a:ext cx="8229600" cy="5486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1066800" y="2590800"/>
            <a:ext cx="7543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6800" y="3429000"/>
            <a:ext cx="75438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38200" y="3396735"/>
            <a:ext cx="2743200" cy="369332"/>
          </a:xfrm>
          <a:prstGeom prst="rect">
            <a:avLst/>
          </a:prstGeom>
          <a:noFill/>
        </p:spPr>
        <p:txBody>
          <a:bodyPr wrap="square" rtlCol="0">
            <a:spAutoFit/>
          </a:bodyPr>
          <a:lstStyle/>
          <a:p>
            <a:r>
              <a:rPr lang="en-US" b="1" dirty="0" smtClean="0">
                <a:solidFill>
                  <a:srgbClr val="FFC000"/>
                </a:solidFill>
              </a:rPr>
              <a:t>Peer state avg. 5.4%</a:t>
            </a:r>
            <a:endParaRPr lang="en-US" b="1" dirty="0">
              <a:solidFill>
                <a:srgbClr val="FFC000"/>
              </a:solidFill>
            </a:endParaRPr>
          </a:p>
        </p:txBody>
      </p:sp>
      <p:sp>
        <p:nvSpPr>
          <p:cNvPr id="14" name="TextBox 13"/>
          <p:cNvSpPr txBox="1"/>
          <p:nvPr/>
        </p:nvSpPr>
        <p:spPr>
          <a:xfrm>
            <a:off x="228600" y="6535579"/>
            <a:ext cx="6324600" cy="246221"/>
          </a:xfrm>
          <a:prstGeom prst="rect">
            <a:avLst/>
          </a:prstGeom>
          <a:noFill/>
        </p:spPr>
        <p:txBody>
          <a:bodyPr wrap="square" rtlCol="0">
            <a:spAutoFit/>
          </a:bodyPr>
          <a:lstStyle/>
          <a:p>
            <a:r>
              <a:rPr lang="en-US" sz="1000" dirty="0" smtClean="0"/>
              <a:t>Data Source: Table 37. Rural Transit Fact Book 2014 (from Rural National Transit Database. 2012)</a:t>
            </a:r>
            <a:endParaRPr lang="en-US" sz="1000" dirty="0"/>
          </a:p>
        </p:txBody>
      </p:sp>
      <p:sp>
        <p:nvSpPr>
          <p:cNvPr id="15" name="TextBox 14"/>
          <p:cNvSpPr txBox="1"/>
          <p:nvPr/>
        </p:nvSpPr>
        <p:spPr>
          <a:xfrm>
            <a:off x="717696" y="251937"/>
            <a:ext cx="8153400" cy="954107"/>
          </a:xfrm>
          <a:prstGeom prst="rect">
            <a:avLst/>
          </a:prstGeom>
          <a:noFill/>
        </p:spPr>
        <p:txBody>
          <a:bodyPr wrap="square" rtlCol="0">
            <a:spAutoFit/>
          </a:bodyPr>
          <a:lstStyle/>
          <a:p>
            <a:pPr algn="r"/>
            <a:r>
              <a:rPr lang="en-US" sz="3200" b="1" dirty="0" smtClean="0">
                <a:latin typeface="+mj-lt"/>
              </a:rPr>
              <a:t>“Peer State” Performance Measures</a:t>
            </a:r>
            <a:r>
              <a:rPr lang="en-US" sz="2000" b="1" dirty="0">
                <a:latin typeface="+mj-lt"/>
              </a:rPr>
              <a:t/>
            </a:r>
            <a:br>
              <a:rPr lang="en-US" sz="2000" b="1" dirty="0">
                <a:latin typeface="+mj-lt"/>
              </a:rPr>
            </a:br>
            <a:r>
              <a:rPr lang="en-US" sz="2400" b="1" dirty="0">
                <a:latin typeface="+mj-lt"/>
              </a:rPr>
              <a:t>2012 Median Agency </a:t>
            </a:r>
            <a:r>
              <a:rPr lang="en-US" sz="2400" b="1" dirty="0" err="1">
                <a:solidFill>
                  <a:srgbClr val="FFFF00"/>
                </a:solidFill>
                <a:latin typeface="+mj-lt"/>
              </a:rPr>
              <a:t>Farebox</a:t>
            </a:r>
            <a:r>
              <a:rPr lang="en-US" sz="2400" b="1" dirty="0">
                <a:solidFill>
                  <a:srgbClr val="FFFF00"/>
                </a:solidFill>
                <a:latin typeface="+mj-lt"/>
              </a:rPr>
              <a:t> Recovery Ratio</a:t>
            </a:r>
            <a:endParaRPr lang="en-US" sz="2400" dirty="0">
              <a:latin typeface="+mj-lt"/>
            </a:endParaRPr>
          </a:p>
        </p:txBody>
      </p:sp>
    </p:spTree>
    <p:extLst>
      <p:ext uri="{BB962C8B-B14F-4D97-AF65-F5344CB8AC3E}">
        <p14:creationId xmlns:p14="http://schemas.microsoft.com/office/powerpoint/2010/main" xmlns="" val="3031059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Maine Strategic Transit Plan 2025</a:t>
            </a:r>
            <a:br>
              <a:rPr lang="en-US" dirty="0" smtClean="0"/>
            </a:br>
            <a:endParaRPr lang="en-US" dirty="0"/>
          </a:p>
        </p:txBody>
      </p:sp>
      <p:sp>
        <p:nvSpPr>
          <p:cNvPr id="5" name="Subtitle 4"/>
          <p:cNvSpPr>
            <a:spLocks noGrp="1"/>
          </p:cNvSpPr>
          <p:nvPr>
            <p:ph type="subTitle" idx="1"/>
          </p:nvPr>
        </p:nvSpPr>
        <p:spPr>
          <a:xfrm>
            <a:off x="1828800" y="4953000"/>
            <a:ext cx="5486400" cy="1371600"/>
          </a:xfrm>
        </p:spPr>
        <p:txBody>
          <a:bodyPr>
            <a:normAutofit fontScale="25000" lnSpcReduction="20000"/>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12800" dirty="0" smtClean="0"/>
              <a:t>Summary Presentation</a:t>
            </a:r>
            <a:endParaRPr lang="en-US" sz="12800" dirty="0"/>
          </a:p>
        </p:txBody>
      </p:sp>
      <p:pic>
        <p:nvPicPr>
          <p:cNvPr id="6" name="Picture 5" descr="https://encrypted-tbn1.gstatic.com/images?q=tbn:ANd9GcTT7TwU6pn3og5PSPomcGy3uzHcoU0XittCx9JzbxtoEva1GxyKlg">
            <a:hlinkClick r:id="rId3"/>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5200" y="3048000"/>
            <a:ext cx="2192233" cy="1809750"/>
          </a:xfrm>
          <a:prstGeom prst="rect">
            <a:avLst/>
          </a:prstGeom>
          <a:solidFill>
            <a:schemeClr val="tx1">
              <a:lumMod val="75000"/>
            </a:schemeClr>
          </a:solidFill>
          <a:ln>
            <a:noFill/>
          </a:ln>
        </p:spPr>
      </p:pic>
    </p:spTree>
    <p:extLst>
      <p:ext uri="{BB962C8B-B14F-4D97-AF65-F5344CB8AC3E}">
        <p14:creationId xmlns:p14="http://schemas.microsoft.com/office/powerpoint/2010/main" xmlns="" val="1929265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066800" y="3581400"/>
            <a:ext cx="7543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6800" y="2971800"/>
            <a:ext cx="75438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66800" y="2526268"/>
            <a:ext cx="2743200" cy="369332"/>
          </a:xfrm>
          <a:prstGeom prst="rect">
            <a:avLst/>
          </a:prstGeom>
          <a:noFill/>
        </p:spPr>
        <p:txBody>
          <a:bodyPr wrap="square" rtlCol="0">
            <a:spAutoFit/>
          </a:bodyPr>
          <a:lstStyle/>
          <a:p>
            <a:r>
              <a:rPr lang="en-US" b="1" dirty="0" smtClean="0">
                <a:solidFill>
                  <a:srgbClr val="FFC000"/>
                </a:solidFill>
              </a:rPr>
              <a:t>Peer state avg. $3.04</a:t>
            </a:r>
            <a:endParaRPr lang="en-US" b="1" dirty="0">
              <a:solidFill>
                <a:srgbClr val="FFC000"/>
              </a:solidFill>
            </a:endParaRPr>
          </a:p>
        </p:txBody>
      </p:sp>
      <p:sp>
        <p:nvSpPr>
          <p:cNvPr id="14" name="TextBox 13"/>
          <p:cNvSpPr txBox="1"/>
          <p:nvPr/>
        </p:nvSpPr>
        <p:spPr>
          <a:xfrm>
            <a:off x="228600" y="6535579"/>
            <a:ext cx="6324600" cy="246221"/>
          </a:xfrm>
          <a:prstGeom prst="rect">
            <a:avLst/>
          </a:prstGeom>
          <a:noFill/>
        </p:spPr>
        <p:txBody>
          <a:bodyPr wrap="square" rtlCol="0">
            <a:spAutoFit/>
          </a:bodyPr>
          <a:lstStyle/>
          <a:p>
            <a:r>
              <a:rPr lang="en-US" sz="1000" dirty="0" smtClean="0"/>
              <a:t>Data Source: Table 37. Rural Transit Fact Book 2014 (from Rural National Transit Database. 2012)</a:t>
            </a:r>
            <a:endParaRPr lang="en-US" sz="1000" dirty="0"/>
          </a:p>
        </p:txBody>
      </p:sp>
      <p:graphicFrame>
        <p:nvGraphicFramePr>
          <p:cNvPr id="4" name="Content Placeholder 3"/>
          <p:cNvGraphicFramePr>
            <a:graphicFrameLocks noGrp="1"/>
          </p:cNvGraphicFramePr>
          <p:nvPr>
            <p:ph idx="4294967295"/>
            <p:extLst/>
          </p:nvPr>
        </p:nvGraphicFramePr>
        <p:xfrm>
          <a:off x="381000" y="1143000"/>
          <a:ext cx="83820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228600" y="76200"/>
            <a:ext cx="8686800" cy="954107"/>
          </a:xfrm>
          <a:prstGeom prst="rect">
            <a:avLst/>
          </a:prstGeom>
          <a:noFill/>
        </p:spPr>
        <p:txBody>
          <a:bodyPr wrap="square" rtlCol="0">
            <a:spAutoFit/>
          </a:bodyPr>
          <a:lstStyle/>
          <a:p>
            <a:pPr algn="r"/>
            <a:r>
              <a:rPr lang="en-US" sz="3200" b="1" dirty="0" smtClean="0">
                <a:latin typeface="+mj-lt"/>
              </a:rPr>
              <a:t>“Peer State” Performance Measures</a:t>
            </a:r>
            <a:r>
              <a:rPr lang="en-US" sz="2000" b="1" dirty="0">
                <a:latin typeface="+mj-lt"/>
              </a:rPr>
              <a:t/>
            </a:r>
            <a:br>
              <a:rPr lang="en-US" sz="2000" b="1" dirty="0">
                <a:latin typeface="+mj-lt"/>
              </a:rPr>
            </a:br>
            <a:r>
              <a:rPr lang="en-US" sz="2400" b="1" dirty="0">
                <a:latin typeface="+mj-lt"/>
              </a:rPr>
              <a:t>2012 Median Agency </a:t>
            </a:r>
            <a:r>
              <a:rPr lang="en-US" sz="2400" b="1" dirty="0" smtClean="0">
                <a:solidFill>
                  <a:srgbClr val="FFFF00"/>
                </a:solidFill>
                <a:latin typeface="+mj-lt"/>
              </a:rPr>
              <a:t>Operating Expense per Mile </a:t>
            </a:r>
            <a:endParaRPr lang="en-US" sz="2400" dirty="0">
              <a:latin typeface="+mj-lt"/>
            </a:endParaRPr>
          </a:p>
        </p:txBody>
      </p:sp>
      <p:sp>
        <p:nvSpPr>
          <p:cNvPr id="2" name="Slide Number Placeholder 1"/>
          <p:cNvSpPr>
            <a:spLocks noGrp="1"/>
          </p:cNvSpPr>
          <p:nvPr>
            <p:ph type="sldNum" sz="quarter" idx="12"/>
          </p:nvPr>
        </p:nvSpPr>
        <p:spPr/>
        <p:txBody>
          <a:bodyPr/>
          <a:lstStyle/>
          <a:p>
            <a:fld id="{199D3B6E-038C-45F8-AD36-FEE84F70DEBA}" type="slidenum">
              <a:rPr lang="en-US" smtClean="0"/>
              <a:pPr/>
              <a:t>50</a:t>
            </a:fld>
            <a:endParaRPr lang="en-US"/>
          </a:p>
        </p:txBody>
      </p:sp>
    </p:spTree>
    <p:extLst>
      <p:ext uri="{BB962C8B-B14F-4D97-AF65-F5344CB8AC3E}">
        <p14:creationId xmlns:p14="http://schemas.microsoft.com/office/powerpoint/2010/main" xmlns="" val="266988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99D3B6E-038C-45F8-AD36-FEE84F70DEBA}" type="slidenum">
              <a:rPr lang="en-US" smtClean="0"/>
              <a:pPr/>
              <a:t>51</a:t>
            </a:fld>
            <a:endParaRPr lang="en-US"/>
          </a:p>
        </p:txBody>
      </p:sp>
      <p:graphicFrame>
        <p:nvGraphicFramePr>
          <p:cNvPr id="13" name="Content Placeholder 12"/>
          <p:cNvGraphicFramePr>
            <a:graphicFrameLocks noGrp="1"/>
          </p:cNvGraphicFramePr>
          <p:nvPr>
            <p:ph idx="4294967295"/>
            <p:extLst/>
          </p:nvPr>
        </p:nvGraphicFramePr>
        <p:xfrm>
          <a:off x="0" y="762000"/>
          <a:ext cx="8686800" cy="5773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nvPr>
        </p:nvGraphicFramePr>
        <p:xfrm>
          <a:off x="228600" y="1066799"/>
          <a:ext cx="8686800" cy="5560695"/>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p:cNvCxnSpPr/>
          <p:nvPr/>
        </p:nvCxnSpPr>
        <p:spPr>
          <a:xfrm>
            <a:off x="914400" y="2286000"/>
            <a:ext cx="792480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81062" y="2637591"/>
            <a:ext cx="2743200" cy="369332"/>
          </a:xfrm>
          <a:prstGeom prst="rect">
            <a:avLst/>
          </a:prstGeom>
          <a:noFill/>
        </p:spPr>
        <p:txBody>
          <a:bodyPr wrap="square" rtlCol="0">
            <a:spAutoFit/>
          </a:bodyPr>
          <a:lstStyle/>
          <a:p>
            <a:r>
              <a:rPr lang="en-US" b="1" dirty="0" smtClean="0">
                <a:solidFill>
                  <a:srgbClr val="FFC000"/>
                </a:solidFill>
              </a:rPr>
              <a:t>Peer state avg. 0.43 mi.</a:t>
            </a:r>
          </a:p>
        </p:txBody>
      </p:sp>
      <p:sp>
        <p:nvSpPr>
          <p:cNvPr id="14" name="TextBox 13"/>
          <p:cNvSpPr txBox="1"/>
          <p:nvPr/>
        </p:nvSpPr>
        <p:spPr>
          <a:xfrm>
            <a:off x="228600" y="6535579"/>
            <a:ext cx="6324600" cy="246221"/>
          </a:xfrm>
          <a:prstGeom prst="rect">
            <a:avLst/>
          </a:prstGeom>
          <a:noFill/>
        </p:spPr>
        <p:txBody>
          <a:bodyPr wrap="square" rtlCol="0">
            <a:spAutoFit/>
          </a:bodyPr>
          <a:lstStyle/>
          <a:p>
            <a:r>
              <a:rPr lang="en-US" sz="1000" dirty="0" smtClean="0"/>
              <a:t>Data Source: Table 37. Rural Transit Fact Book 2014 (from Rural National Transit Database. 2012)</a:t>
            </a:r>
            <a:endParaRPr lang="en-US" sz="1000" dirty="0"/>
          </a:p>
        </p:txBody>
      </p:sp>
      <p:sp>
        <p:nvSpPr>
          <p:cNvPr id="4" name="TextBox 3"/>
          <p:cNvSpPr txBox="1"/>
          <p:nvPr/>
        </p:nvSpPr>
        <p:spPr>
          <a:xfrm>
            <a:off x="0" y="51137"/>
            <a:ext cx="8915400" cy="954107"/>
          </a:xfrm>
          <a:prstGeom prst="rect">
            <a:avLst/>
          </a:prstGeom>
          <a:noFill/>
        </p:spPr>
        <p:txBody>
          <a:bodyPr wrap="square" rtlCol="0">
            <a:spAutoFit/>
          </a:bodyPr>
          <a:lstStyle/>
          <a:p>
            <a:pPr algn="r"/>
            <a:r>
              <a:rPr lang="en-US" sz="3200" b="1" dirty="0" smtClean="0">
                <a:latin typeface="+mj-lt"/>
              </a:rPr>
              <a:t>“Peer State” Performance Measures</a:t>
            </a:r>
            <a:r>
              <a:rPr lang="en-US" sz="2000" b="1" dirty="0">
                <a:latin typeface="+mj-lt"/>
              </a:rPr>
              <a:t/>
            </a:r>
            <a:br>
              <a:rPr lang="en-US" sz="2000" b="1" dirty="0">
                <a:latin typeface="+mj-lt"/>
              </a:rPr>
            </a:br>
            <a:r>
              <a:rPr lang="en-US" sz="2400" b="1" dirty="0">
                <a:latin typeface="+mj-lt"/>
              </a:rPr>
              <a:t>2012 Median Agency </a:t>
            </a:r>
            <a:r>
              <a:rPr lang="en-US" sz="2400" b="1" dirty="0">
                <a:solidFill>
                  <a:srgbClr val="FFFF00"/>
                </a:solidFill>
                <a:latin typeface="+mj-lt"/>
              </a:rPr>
              <a:t>D</a:t>
            </a:r>
            <a:r>
              <a:rPr lang="en-US" sz="2400" b="1" dirty="0" smtClean="0">
                <a:solidFill>
                  <a:srgbClr val="FFFF00"/>
                </a:solidFill>
                <a:latin typeface="+mj-lt"/>
              </a:rPr>
              <a:t>eviated or Fixed Route Trips / Mile</a:t>
            </a:r>
            <a:endParaRPr lang="en-US" sz="2400" dirty="0">
              <a:latin typeface="+mj-lt"/>
            </a:endParaRPr>
          </a:p>
        </p:txBody>
      </p:sp>
    </p:spTree>
    <p:extLst>
      <p:ext uri="{BB962C8B-B14F-4D97-AF65-F5344CB8AC3E}">
        <p14:creationId xmlns:p14="http://schemas.microsoft.com/office/powerpoint/2010/main" xmlns="" val="36377278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extLst/>
          </p:nvPr>
        </p:nvGraphicFramePr>
        <p:xfrm>
          <a:off x="257175" y="1089522"/>
          <a:ext cx="8686800" cy="54483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838200" y="1981200"/>
            <a:ext cx="792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0100" y="3200400"/>
            <a:ext cx="79629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00112" y="1457816"/>
            <a:ext cx="2743200" cy="369332"/>
          </a:xfrm>
          <a:prstGeom prst="rect">
            <a:avLst/>
          </a:prstGeom>
          <a:noFill/>
        </p:spPr>
        <p:txBody>
          <a:bodyPr wrap="square" rtlCol="0">
            <a:spAutoFit/>
          </a:bodyPr>
          <a:lstStyle/>
          <a:p>
            <a:r>
              <a:rPr lang="en-US" b="1" dirty="0" smtClean="0">
                <a:solidFill>
                  <a:srgbClr val="FF0000"/>
                </a:solidFill>
              </a:rPr>
              <a:t>Nat’l. avg. 10.8 trips/hr.</a:t>
            </a:r>
            <a:endParaRPr lang="en-US" b="1" dirty="0">
              <a:solidFill>
                <a:srgbClr val="FF0000"/>
              </a:solidFill>
            </a:endParaRPr>
          </a:p>
        </p:txBody>
      </p:sp>
      <p:sp>
        <p:nvSpPr>
          <p:cNvPr id="14" name="TextBox 13"/>
          <p:cNvSpPr txBox="1"/>
          <p:nvPr/>
        </p:nvSpPr>
        <p:spPr>
          <a:xfrm>
            <a:off x="228600" y="6535579"/>
            <a:ext cx="6324600" cy="246221"/>
          </a:xfrm>
          <a:prstGeom prst="rect">
            <a:avLst/>
          </a:prstGeom>
          <a:noFill/>
        </p:spPr>
        <p:txBody>
          <a:bodyPr wrap="square" rtlCol="0">
            <a:spAutoFit/>
          </a:bodyPr>
          <a:lstStyle/>
          <a:p>
            <a:r>
              <a:rPr lang="en-US" sz="1000" dirty="0" smtClean="0"/>
              <a:t>Data Source: Table 37. Rural Transit Fact Book 2014 (from Rural National Transit Database. 2012)</a:t>
            </a:r>
            <a:endParaRPr lang="en-US" sz="1000" dirty="0"/>
          </a:p>
        </p:txBody>
      </p:sp>
      <p:sp>
        <p:nvSpPr>
          <p:cNvPr id="4" name="TextBox 3"/>
          <p:cNvSpPr txBox="1"/>
          <p:nvPr/>
        </p:nvSpPr>
        <p:spPr>
          <a:xfrm>
            <a:off x="-352425" y="72023"/>
            <a:ext cx="9296400" cy="1015663"/>
          </a:xfrm>
          <a:prstGeom prst="rect">
            <a:avLst/>
          </a:prstGeom>
          <a:noFill/>
        </p:spPr>
        <p:txBody>
          <a:bodyPr wrap="square" rtlCol="0">
            <a:spAutoFit/>
          </a:bodyPr>
          <a:lstStyle/>
          <a:p>
            <a:pPr algn="r"/>
            <a:r>
              <a:rPr lang="en-US" sz="3200" b="1" dirty="0" smtClean="0">
                <a:latin typeface="+mj-lt"/>
              </a:rPr>
              <a:t>“Peer State” Performance Measures</a:t>
            </a:r>
            <a:r>
              <a:rPr lang="en-US" sz="2000" b="1" dirty="0">
                <a:latin typeface="+mj-lt"/>
              </a:rPr>
              <a:t/>
            </a:r>
            <a:br>
              <a:rPr lang="en-US" sz="2000" b="1" dirty="0">
                <a:latin typeface="+mj-lt"/>
              </a:rPr>
            </a:br>
            <a:r>
              <a:rPr lang="en-US" sz="2800" b="1" dirty="0">
                <a:latin typeface="+mj-lt"/>
              </a:rPr>
              <a:t>2012 Median Agency </a:t>
            </a:r>
            <a:r>
              <a:rPr lang="en-US" sz="2800" b="1" dirty="0" smtClean="0">
                <a:solidFill>
                  <a:srgbClr val="FFFF00"/>
                </a:solidFill>
                <a:latin typeface="+mj-lt"/>
              </a:rPr>
              <a:t>Fixed Route Trips / Hour</a:t>
            </a:r>
            <a:endParaRPr lang="en-US" sz="2800" dirty="0">
              <a:latin typeface="+mj-lt"/>
            </a:endParaRPr>
          </a:p>
        </p:txBody>
      </p:sp>
      <p:sp>
        <p:nvSpPr>
          <p:cNvPr id="2" name="Slide Number Placeholder 1"/>
          <p:cNvSpPr>
            <a:spLocks noGrp="1"/>
          </p:cNvSpPr>
          <p:nvPr>
            <p:ph type="sldNum" sz="quarter" idx="12"/>
          </p:nvPr>
        </p:nvSpPr>
        <p:spPr/>
        <p:txBody>
          <a:bodyPr/>
          <a:lstStyle/>
          <a:p>
            <a:fld id="{199D3B6E-038C-45F8-AD36-FEE84F70DEBA}" type="slidenum">
              <a:rPr lang="en-US" smtClean="0"/>
              <a:pPr/>
              <a:t>52</a:t>
            </a:fld>
            <a:endParaRPr lang="en-US"/>
          </a:p>
        </p:txBody>
      </p:sp>
    </p:spTree>
    <p:extLst>
      <p:ext uri="{BB962C8B-B14F-4D97-AF65-F5344CB8AC3E}">
        <p14:creationId xmlns:p14="http://schemas.microsoft.com/office/powerpoint/2010/main" xmlns="" val="23450890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Summary of Peer Group Analysis</a:t>
            </a:r>
            <a:endParaRPr lang="en-US" dirty="0"/>
          </a:p>
        </p:txBody>
      </p:sp>
      <p:sp>
        <p:nvSpPr>
          <p:cNvPr id="4" name="Content Placeholder 3"/>
          <p:cNvSpPr>
            <a:spLocks noGrp="1"/>
          </p:cNvSpPr>
          <p:nvPr>
            <p:ph idx="1"/>
          </p:nvPr>
        </p:nvSpPr>
        <p:spPr/>
        <p:txBody>
          <a:bodyPr/>
          <a:lstStyle/>
          <a:p>
            <a:pPr>
              <a:buClr>
                <a:schemeClr val="tx1"/>
              </a:buClr>
              <a:buSzPct val="150000"/>
              <a:buFont typeface="Arial" pitchFamily="34" charset="0"/>
              <a:buChar char="•"/>
            </a:pPr>
            <a:r>
              <a:rPr lang="en-US" dirty="0" smtClean="0"/>
              <a:t>Maine public transit in general has higher costs, and lower productivity when compared to its peer states.</a:t>
            </a:r>
          </a:p>
          <a:p>
            <a:pPr>
              <a:buClr>
                <a:schemeClr val="tx1"/>
              </a:buClr>
              <a:buSzPct val="150000"/>
              <a:buFont typeface="Arial" pitchFamily="34" charset="0"/>
              <a:buChar char="•"/>
            </a:pPr>
            <a:endParaRPr lang="en-US" dirty="0" smtClean="0"/>
          </a:p>
          <a:p>
            <a:pPr>
              <a:buClr>
                <a:schemeClr val="tx1"/>
              </a:buClr>
              <a:buSzPct val="150000"/>
              <a:buFont typeface="Arial" pitchFamily="34" charset="0"/>
              <a:buChar char="•"/>
            </a:pPr>
            <a:r>
              <a:rPr lang="en-US" dirty="0" smtClean="0"/>
              <a:t>Efficiencies and improvements are possible given current administrative and operating costs and service procedures. </a:t>
            </a:r>
            <a:endParaRPr lang="en-US" dirty="0"/>
          </a:p>
        </p:txBody>
      </p:sp>
      <p:sp>
        <p:nvSpPr>
          <p:cNvPr id="2" name="Slide Number Placeholder 1"/>
          <p:cNvSpPr>
            <a:spLocks noGrp="1"/>
          </p:cNvSpPr>
          <p:nvPr>
            <p:ph type="sldNum" sz="quarter" idx="12"/>
          </p:nvPr>
        </p:nvSpPr>
        <p:spPr/>
        <p:txBody>
          <a:bodyPr/>
          <a:lstStyle/>
          <a:p>
            <a:pPr>
              <a:defRPr/>
            </a:pPr>
            <a:fld id="{77C35ABA-4688-46FC-940E-CEE0F91A5229}"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73640" y="304800"/>
            <a:ext cx="8229600" cy="1752600"/>
          </a:xfrm>
        </p:spPr>
        <p:txBody>
          <a:bodyPr/>
          <a:lstStyle/>
          <a:p>
            <a:r>
              <a:rPr lang="en-US" dirty="0" smtClean="0">
                <a:effectLst/>
              </a:rPr>
              <a:t>Surveys and Findings</a:t>
            </a:r>
            <a:endParaRPr lang="en-US" dirty="0">
              <a:effectLst/>
            </a:endParaRPr>
          </a:p>
        </p:txBody>
      </p:sp>
      <p:sp>
        <p:nvSpPr>
          <p:cNvPr id="5" name="TextBox 4"/>
          <p:cNvSpPr txBox="1"/>
          <p:nvPr/>
        </p:nvSpPr>
        <p:spPr>
          <a:xfrm>
            <a:off x="1371600" y="2877778"/>
            <a:ext cx="7620000" cy="1077218"/>
          </a:xfrm>
          <a:prstGeom prst="rect">
            <a:avLst/>
          </a:prstGeom>
          <a:noFill/>
        </p:spPr>
        <p:txBody>
          <a:bodyPr wrap="square" rtlCol="0">
            <a:spAutoFit/>
          </a:bodyPr>
          <a:lstStyle/>
          <a:p>
            <a:pPr algn="r"/>
            <a:r>
              <a:rPr lang="en-US" sz="3200" dirty="0" smtClean="0">
                <a:latin typeface="+mn-lt"/>
              </a:rPr>
              <a:t>Telephone survey and </a:t>
            </a:r>
          </a:p>
          <a:p>
            <a:pPr algn="r"/>
            <a:r>
              <a:rPr lang="en-US" sz="3200" dirty="0" smtClean="0">
                <a:latin typeface="+mn-lt"/>
              </a:rPr>
              <a:t>on-board passenger survey</a:t>
            </a:r>
            <a:endParaRPr lang="en-US" sz="3200" dirty="0">
              <a:latin typeface="+mn-lt"/>
            </a:endParaRPr>
          </a:p>
        </p:txBody>
      </p:sp>
    </p:spTree>
    <p:extLst>
      <p:ext uri="{BB962C8B-B14F-4D97-AF65-F5344CB8AC3E}">
        <p14:creationId xmlns:p14="http://schemas.microsoft.com/office/powerpoint/2010/main" xmlns="" val="17778024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E7D9C76-B069-44FC-8788-CE6C8898DEC3}" type="slidenum">
              <a:rPr lang="en-US" smtClean="0">
                <a:solidFill>
                  <a:srgbClr val="EAEBDE">
                    <a:shade val="90000"/>
                  </a:srgbClr>
                </a:solidFill>
              </a:rPr>
              <a:pPr>
                <a:defRPr/>
              </a:pPr>
              <a:t>55</a:t>
            </a:fld>
            <a:endParaRPr lang="en-US">
              <a:solidFill>
                <a:srgbClr val="EAEBDE">
                  <a:shade val="90000"/>
                </a:srgbClr>
              </a:solidFill>
            </a:endParaRPr>
          </a:p>
        </p:txBody>
      </p:sp>
      <p:sp>
        <p:nvSpPr>
          <p:cNvPr id="2" name="Title 1"/>
          <p:cNvSpPr>
            <a:spLocks noGrp="1"/>
          </p:cNvSpPr>
          <p:nvPr>
            <p:ph type="title" idx="4294967295"/>
          </p:nvPr>
        </p:nvSpPr>
        <p:spPr>
          <a:xfrm>
            <a:off x="0" y="254000"/>
            <a:ext cx="8229600" cy="1143000"/>
          </a:xfrm>
        </p:spPr>
        <p:txBody>
          <a:bodyPr>
            <a:noAutofit/>
          </a:bodyPr>
          <a:lstStyle/>
          <a:p>
            <a:r>
              <a:rPr lang="en-US" sz="3600" dirty="0" smtClean="0">
                <a:effectLst/>
              </a:rPr>
              <a:t>Random Statewide Telephone Survey Results </a:t>
            </a:r>
            <a:endParaRPr lang="en-US" sz="3600" dirty="0">
              <a:effectLst/>
            </a:endParaRPr>
          </a:p>
        </p:txBody>
      </p:sp>
      <p:pic>
        <p:nvPicPr>
          <p:cNvPr id="4" name="Picture 2"/>
          <p:cNvPicPr>
            <a:picLocks noChangeAspect="1"/>
          </p:cNvPicPr>
          <p:nvPr/>
        </p:nvPicPr>
        <p:blipFill>
          <a:blip r:embed="rId3" cstate="print"/>
          <a:srcRect/>
          <a:stretch>
            <a:fillRect/>
          </a:stretch>
        </p:blipFill>
        <p:spPr bwMode="auto">
          <a:xfrm>
            <a:off x="1143000" y="1397000"/>
            <a:ext cx="6400800" cy="5020912"/>
          </a:xfrm>
          <a:prstGeom prst="rect">
            <a:avLst/>
          </a:prstGeom>
          <a:noFill/>
          <a:ln w="9525">
            <a:noFill/>
            <a:miter lim="800000"/>
            <a:headEnd/>
            <a:tailEnd/>
          </a:ln>
        </p:spPr>
      </p:pic>
      <p:sp>
        <p:nvSpPr>
          <p:cNvPr id="5" name="TextBox 4"/>
          <p:cNvSpPr txBox="1"/>
          <p:nvPr/>
        </p:nvSpPr>
        <p:spPr>
          <a:xfrm>
            <a:off x="1981200" y="1447800"/>
            <a:ext cx="3505200" cy="1015663"/>
          </a:xfrm>
          <a:prstGeom prst="rect">
            <a:avLst/>
          </a:prstGeom>
          <a:noFill/>
        </p:spPr>
        <p:txBody>
          <a:bodyPr wrap="square">
            <a:spAutoFit/>
          </a:bodyPr>
          <a:lstStyle/>
          <a:p>
            <a:pPr>
              <a:defRPr/>
            </a:pPr>
            <a:r>
              <a:rPr lang="en-US" sz="2000" b="1" dirty="0" smtClean="0">
                <a:solidFill>
                  <a:prstClr val="black"/>
                </a:solidFill>
                <a:latin typeface="Rockwell"/>
                <a:ea typeface="ＭＳ Ｐゴシック" charset="0"/>
                <a:cs typeface="ＭＳ Ｐゴシック" charset="0"/>
              </a:rPr>
              <a:t>68% agree public transit is a necessary public service.</a:t>
            </a:r>
            <a:endParaRPr lang="en-US" sz="2000" b="1" u="sng" dirty="0">
              <a:solidFill>
                <a:prstClr val="black"/>
              </a:solidFill>
              <a:latin typeface="Rockwell"/>
              <a:ea typeface="ＭＳ Ｐゴシック" charset="0"/>
              <a:cs typeface="ＭＳ Ｐゴシック" charset="0"/>
            </a:endParaRPr>
          </a:p>
        </p:txBody>
      </p:sp>
    </p:spTree>
    <p:extLst>
      <p:ext uri="{BB962C8B-B14F-4D97-AF65-F5344CB8AC3E}">
        <p14:creationId xmlns:p14="http://schemas.microsoft.com/office/powerpoint/2010/main" xmlns="" val="21937437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cstate="print"/>
          <a:srcRect/>
          <a:stretch>
            <a:fillRect/>
          </a:stretch>
        </p:blipFill>
        <p:spPr bwMode="auto">
          <a:xfrm>
            <a:off x="1142392" y="1524000"/>
            <a:ext cx="6859216" cy="500923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E7D9C76-B069-44FC-8788-CE6C8898DEC3}" type="slidenum">
              <a:rPr lang="en-US" smtClean="0">
                <a:solidFill>
                  <a:srgbClr val="EAEBDE">
                    <a:shade val="90000"/>
                  </a:srgbClr>
                </a:solidFill>
              </a:rPr>
              <a:pPr>
                <a:defRPr/>
              </a:pPr>
              <a:t>56</a:t>
            </a:fld>
            <a:endParaRPr lang="en-US">
              <a:solidFill>
                <a:srgbClr val="EAEBDE">
                  <a:shade val="90000"/>
                </a:srgbClr>
              </a:solidFill>
            </a:endParaRPr>
          </a:p>
        </p:txBody>
      </p:sp>
      <p:sp>
        <p:nvSpPr>
          <p:cNvPr id="2" name="Title 1"/>
          <p:cNvSpPr>
            <a:spLocks noGrp="1"/>
          </p:cNvSpPr>
          <p:nvPr>
            <p:ph type="title" idx="4294967295"/>
          </p:nvPr>
        </p:nvSpPr>
        <p:spPr>
          <a:xfrm>
            <a:off x="457200" y="298966"/>
            <a:ext cx="8229600" cy="1143000"/>
          </a:xfrm>
        </p:spPr>
        <p:txBody>
          <a:bodyPr>
            <a:noAutofit/>
          </a:bodyPr>
          <a:lstStyle/>
          <a:p>
            <a:r>
              <a:rPr lang="en-US" sz="3600" dirty="0" smtClean="0">
                <a:effectLst/>
              </a:rPr>
              <a:t>Random Statewide Telephone Survey Results </a:t>
            </a:r>
            <a:endParaRPr lang="en-US" sz="3600" dirty="0">
              <a:effectLst/>
            </a:endParaRPr>
          </a:p>
        </p:txBody>
      </p:sp>
      <p:sp>
        <p:nvSpPr>
          <p:cNvPr id="5" name="TextBox 4"/>
          <p:cNvSpPr txBox="1"/>
          <p:nvPr/>
        </p:nvSpPr>
        <p:spPr>
          <a:xfrm>
            <a:off x="1828800" y="1600200"/>
            <a:ext cx="6096000" cy="369332"/>
          </a:xfrm>
          <a:prstGeom prst="rect">
            <a:avLst/>
          </a:prstGeom>
          <a:noFill/>
        </p:spPr>
        <p:txBody>
          <a:bodyPr wrap="square">
            <a:spAutoFit/>
          </a:bodyPr>
          <a:lstStyle/>
          <a:p>
            <a:pPr>
              <a:defRPr/>
            </a:pPr>
            <a:r>
              <a:rPr lang="en-US" b="1" dirty="0" smtClean="0">
                <a:solidFill>
                  <a:prstClr val="black"/>
                </a:solidFill>
                <a:latin typeface="Rockwell"/>
                <a:ea typeface="ＭＳ Ｐゴシック" charset="0"/>
                <a:cs typeface="ＭＳ Ｐゴシック" charset="0"/>
              </a:rPr>
              <a:t>Most agree bus service is good for the local economy!</a:t>
            </a:r>
            <a:endParaRPr lang="en-US" b="1" u="sng" dirty="0">
              <a:solidFill>
                <a:prstClr val="black"/>
              </a:solidFill>
              <a:latin typeface="Rockwell"/>
              <a:ea typeface="ＭＳ Ｐゴシック" charset="0"/>
              <a:cs typeface="ＭＳ Ｐゴシック" charset="0"/>
            </a:endParaRPr>
          </a:p>
        </p:txBody>
      </p:sp>
    </p:spTree>
    <p:extLst>
      <p:ext uri="{BB962C8B-B14F-4D97-AF65-F5344CB8AC3E}">
        <p14:creationId xmlns:p14="http://schemas.microsoft.com/office/powerpoint/2010/main" xmlns="" val="12609454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a:defRPr/>
            </a:pPr>
            <a:fld id="{BE7D9C76-B069-44FC-8788-CE6C8898DEC3}" type="slidenum">
              <a:rPr lang="en-US" smtClean="0">
                <a:solidFill>
                  <a:srgbClr val="EAEBDE">
                    <a:shade val="90000"/>
                  </a:srgbClr>
                </a:solidFill>
              </a:rPr>
              <a:pPr>
                <a:defRPr/>
              </a:pPr>
              <a:t>57</a:t>
            </a:fld>
            <a:endParaRPr lang="en-US">
              <a:solidFill>
                <a:srgbClr val="EAEBDE">
                  <a:shade val="90000"/>
                </a:srgbClr>
              </a:solidFill>
            </a:endParaRPr>
          </a:p>
        </p:txBody>
      </p:sp>
      <p:sp>
        <p:nvSpPr>
          <p:cNvPr id="2" name="Title 1"/>
          <p:cNvSpPr>
            <a:spLocks noGrp="1"/>
          </p:cNvSpPr>
          <p:nvPr>
            <p:ph type="title" idx="4294967295"/>
          </p:nvPr>
        </p:nvSpPr>
        <p:spPr>
          <a:xfrm>
            <a:off x="641496" y="248663"/>
            <a:ext cx="8229600" cy="1143000"/>
          </a:xfrm>
        </p:spPr>
        <p:txBody>
          <a:bodyPr>
            <a:noAutofit/>
          </a:bodyPr>
          <a:lstStyle/>
          <a:p>
            <a:r>
              <a:rPr lang="en-US" sz="3600" dirty="0" smtClean="0">
                <a:effectLst/>
              </a:rPr>
              <a:t>Random Statewide Telephone Survey Results </a:t>
            </a:r>
            <a:endParaRPr lang="en-US" sz="3600" dirty="0">
              <a:effectLst/>
            </a:endParaRPr>
          </a:p>
        </p:txBody>
      </p:sp>
      <p:pic>
        <p:nvPicPr>
          <p:cNvPr id="5" name="Picture 2"/>
          <p:cNvPicPr>
            <a:picLocks noChangeAspect="1"/>
          </p:cNvPicPr>
          <p:nvPr/>
        </p:nvPicPr>
        <p:blipFill>
          <a:blip r:embed="rId3" cstate="print"/>
          <a:srcRect/>
          <a:stretch>
            <a:fillRect/>
          </a:stretch>
        </p:blipFill>
        <p:spPr bwMode="auto">
          <a:xfrm>
            <a:off x="1371600" y="1600200"/>
            <a:ext cx="6400800" cy="5029200"/>
          </a:xfrm>
          <a:prstGeom prst="rect">
            <a:avLst/>
          </a:prstGeom>
          <a:noFill/>
          <a:ln w="9525">
            <a:noFill/>
            <a:miter lim="800000"/>
            <a:headEnd/>
            <a:tailEnd/>
          </a:ln>
        </p:spPr>
      </p:pic>
      <p:sp>
        <p:nvSpPr>
          <p:cNvPr id="6" name="TextBox 5"/>
          <p:cNvSpPr txBox="1"/>
          <p:nvPr/>
        </p:nvSpPr>
        <p:spPr>
          <a:xfrm>
            <a:off x="1981200" y="1676400"/>
            <a:ext cx="3200400" cy="707886"/>
          </a:xfrm>
          <a:prstGeom prst="rect">
            <a:avLst/>
          </a:prstGeom>
          <a:noFill/>
        </p:spPr>
        <p:txBody>
          <a:bodyPr wrap="square">
            <a:spAutoFit/>
          </a:bodyPr>
          <a:lstStyle/>
          <a:p>
            <a:pPr>
              <a:defRPr/>
            </a:pPr>
            <a:r>
              <a:rPr lang="en-US" sz="2000" b="1" dirty="0">
                <a:solidFill>
                  <a:prstClr val="black"/>
                </a:solidFill>
                <a:latin typeface="Rockwell"/>
                <a:ea typeface="ＭＳ Ｐゴシック" charset="0"/>
                <a:cs typeface="ＭＳ Ｐゴシック" charset="0"/>
              </a:rPr>
              <a:t>91% agree, </a:t>
            </a:r>
            <a:r>
              <a:rPr lang="en-US" sz="2000" b="1" dirty="0" smtClean="0">
                <a:solidFill>
                  <a:prstClr val="black"/>
                </a:solidFill>
                <a:latin typeface="Rockwell"/>
                <a:ea typeface="ＭＳ Ｐゴシック" charset="0"/>
                <a:cs typeface="ＭＳ Ｐゴシック" charset="0"/>
              </a:rPr>
              <a:t>buses </a:t>
            </a:r>
            <a:r>
              <a:rPr lang="en-US" sz="2000" b="1" dirty="0">
                <a:solidFill>
                  <a:prstClr val="black"/>
                </a:solidFill>
                <a:latin typeface="Rockwell"/>
                <a:ea typeface="ＭＳ Ｐゴシック" charset="0"/>
                <a:cs typeface="ＭＳ Ｐゴシック" charset="0"/>
              </a:rPr>
              <a:t>should be option for </a:t>
            </a:r>
            <a:r>
              <a:rPr lang="en-US" sz="2000" b="1" u="sng" dirty="0" smtClean="0">
                <a:solidFill>
                  <a:prstClr val="black"/>
                </a:solidFill>
                <a:latin typeface="Rockwell"/>
                <a:ea typeface="ＭＳ Ｐゴシック" charset="0"/>
                <a:cs typeface="ＭＳ Ｐゴシック" charset="0"/>
              </a:rPr>
              <a:t>all. </a:t>
            </a:r>
            <a:endParaRPr lang="en-US" sz="2000" b="1" u="sng" dirty="0">
              <a:solidFill>
                <a:prstClr val="black"/>
              </a:solidFill>
              <a:latin typeface="Rockwell"/>
              <a:ea typeface="ＭＳ Ｐゴシック" charset="0"/>
              <a:cs typeface="ＭＳ Ｐゴシック" charset="0"/>
            </a:endParaRPr>
          </a:p>
        </p:txBody>
      </p:sp>
      <p:sp>
        <p:nvSpPr>
          <p:cNvPr id="8" name="Left-Right Arrow 7"/>
          <p:cNvSpPr/>
          <p:nvPr/>
        </p:nvSpPr>
        <p:spPr>
          <a:xfrm rot="18951346">
            <a:off x="3331744" y="2925365"/>
            <a:ext cx="2329142" cy="227522"/>
          </a:xfrm>
          <a:prstGeom prst="lef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865009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BE7D9C76-B069-44FC-8788-CE6C8898DEC3}" type="slidenum">
              <a:rPr lang="en-US" smtClean="0">
                <a:solidFill>
                  <a:srgbClr val="EAEBDE">
                    <a:shade val="90000"/>
                  </a:srgbClr>
                </a:solidFill>
              </a:rPr>
              <a:pPr>
                <a:defRPr/>
              </a:pPr>
              <a:t>58</a:t>
            </a:fld>
            <a:endParaRPr lang="en-US">
              <a:solidFill>
                <a:srgbClr val="EAEBDE">
                  <a:shade val="90000"/>
                </a:srgbClr>
              </a:solidFill>
            </a:endParaRPr>
          </a:p>
        </p:txBody>
      </p:sp>
      <p:sp>
        <p:nvSpPr>
          <p:cNvPr id="2" name="Title 1"/>
          <p:cNvSpPr>
            <a:spLocks noGrp="1"/>
          </p:cNvSpPr>
          <p:nvPr>
            <p:ph type="title" idx="4294967295"/>
          </p:nvPr>
        </p:nvSpPr>
        <p:spPr>
          <a:xfrm>
            <a:off x="641496" y="304800"/>
            <a:ext cx="8229600" cy="1143000"/>
          </a:xfrm>
        </p:spPr>
        <p:txBody>
          <a:bodyPr>
            <a:noAutofit/>
          </a:bodyPr>
          <a:lstStyle/>
          <a:p>
            <a:r>
              <a:rPr lang="en-US" sz="3600" dirty="0" smtClean="0">
                <a:effectLst/>
              </a:rPr>
              <a:t>Random Statewide Telephone Survey Results </a:t>
            </a:r>
            <a:endParaRPr lang="en-US" sz="3600" dirty="0">
              <a:effectLst/>
            </a:endParaRPr>
          </a:p>
        </p:txBody>
      </p:sp>
      <p:pic>
        <p:nvPicPr>
          <p:cNvPr id="5" name="Picture 2"/>
          <p:cNvPicPr>
            <a:picLocks noChangeAspect="1"/>
          </p:cNvPicPr>
          <p:nvPr/>
        </p:nvPicPr>
        <p:blipFill>
          <a:blip r:embed="rId3" cstate="print"/>
          <a:srcRect/>
          <a:stretch>
            <a:fillRect/>
          </a:stretch>
        </p:blipFill>
        <p:spPr bwMode="auto">
          <a:xfrm>
            <a:off x="1143000" y="1524000"/>
            <a:ext cx="6858000" cy="5105400"/>
          </a:xfrm>
          <a:prstGeom prst="rect">
            <a:avLst/>
          </a:prstGeom>
          <a:noFill/>
          <a:ln w="9525">
            <a:noFill/>
            <a:miter lim="800000"/>
            <a:headEnd/>
            <a:tailEnd/>
          </a:ln>
        </p:spPr>
      </p:pic>
      <p:sp>
        <p:nvSpPr>
          <p:cNvPr id="6" name="TextBox 5"/>
          <p:cNvSpPr txBox="1"/>
          <p:nvPr/>
        </p:nvSpPr>
        <p:spPr>
          <a:xfrm>
            <a:off x="2743200" y="1676400"/>
            <a:ext cx="5253318" cy="707886"/>
          </a:xfrm>
          <a:prstGeom prst="rect">
            <a:avLst/>
          </a:prstGeom>
          <a:noFill/>
        </p:spPr>
        <p:txBody>
          <a:bodyPr wrap="square">
            <a:spAutoFit/>
          </a:bodyPr>
          <a:lstStyle/>
          <a:p>
            <a:pPr algn="r">
              <a:defRPr/>
            </a:pPr>
            <a:r>
              <a:rPr lang="en-US" sz="2000" b="1" dirty="0">
                <a:solidFill>
                  <a:prstClr val="black"/>
                </a:solidFill>
                <a:latin typeface="Rockwell"/>
                <a:ea typeface="ＭＳ Ｐゴシック" charset="0"/>
                <a:cs typeface="ＭＳ Ｐゴシック" charset="0"/>
              </a:rPr>
              <a:t>Most support for lottery, operating budget funds and fares to fund public </a:t>
            </a:r>
            <a:r>
              <a:rPr lang="en-US" sz="2000" b="1" dirty="0" smtClean="0">
                <a:solidFill>
                  <a:prstClr val="black"/>
                </a:solidFill>
                <a:latin typeface="Rockwell"/>
                <a:ea typeface="ＭＳ Ｐゴシック" charset="0"/>
                <a:cs typeface="ＭＳ Ｐゴシック" charset="0"/>
              </a:rPr>
              <a:t>transit.</a:t>
            </a:r>
            <a:endParaRPr lang="en-US" sz="2000" b="1" dirty="0">
              <a:solidFill>
                <a:prstClr val="black"/>
              </a:solidFill>
              <a:latin typeface="Rockwell"/>
              <a:ea typeface="ＭＳ Ｐゴシック" charset="0"/>
              <a:cs typeface="ＭＳ Ｐゴシック" charset="0"/>
            </a:endParaRPr>
          </a:p>
        </p:txBody>
      </p:sp>
    </p:spTree>
    <p:extLst>
      <p:ext uri="{BB962C8B-B14F-4D97-AF65-F5344CB8AC3E}">
        <p14:creationId xmlns:p14="http://schemas.microsoft.com/office/powerpoint/2010/main" xmlns="" val="2606469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C1967D-FB89-4DAE-8CA0-6920DFB63C5E}" type="slidenum">
              <a:rPr lang="en-US" smtClean="0"/>
              <a:pPr>
                <a:defRPr/>
              </a:pPr>
              <a:t>59</a:t>
            </a:fld>
            <a:endParaRPr lang="en-US"/>
          </a:p>
        </p:txBody>
      </p:sp>
      <p:sp>
        <p:nvSpPr>
          <p:cNvPr id="2" name="Title 1"/>
          <p:cNvSpPr>
            <a:spLocks noGrp="1"/>
          </p:cNvSpPr>
          <p:nvPr>
            <p:ph type="title" idx="4294967295"/>
          </p:nvPr>
        </p:nvSpPr>
        <p:spPr>
          <a:xfrm>
            <a:off x="0" y="-762000"/>
            <a:ext cx="8686800" cy="2157413"/>
          </a:xfrm>
        </p:spPr>
        <p:txBody>
          <a:bodyPr>
            <a:normAutofit/>
          </a:bodyPr>
          <a:lstStyle/>
          <a:p>
            <a:pPr>
              <a:defRPr/>
            </a:pPr>
            <a:r>
              <a:rPr lang="en-US" sz="3600" dirty="0">
                <a:effectLst/>
              </a:rPr>
              <a:t>Random Statewide Telephone Survey </a:t>
            </a:r>
            <a:r>
              <a:rPr lang="en-US" sz="3600" dirty="0" smtClean="0">
                <a:solidFill>
                  <a:srgbClr val="FFFF00"/>
                </a:solidFill>
                <a:effectLst/>
              </a:rPr>
              <a:t>Conclusions </a:t>
            </a:r>
            <a:endParaRPr lang="en-US" sz="3600" dirty="0">
              <a:solidFill>
                <a:srgbClr val="FFFF00"/>
              </a:solidFill>
              <a:effectLst/>
            </a:endParaRPr>
          </a:p>
        </p:txBody>
      </p:sp>
      <p:sp>
        <p:nvSpPr>
          <p:cNvPr id="3" name="Content Placeholder 2"/>
          <p:cNvSpPr>
            <a:spLocks noGrp="1"/>
          </p:cNvSpPr>
          <p:nvPr>
            <p:ph idx="4294967295"/>
          </p:nvPr>
        </p:nvSpPr>
        <p:spPr>
          <a:xfrm>
            <a:off x="457200" y="1676400"/>
            <a:ext cx="8229600" cy="4953000"/>
          </a:xfrm>
        </p:spPr>
        <p:txBody>
          <a:bodyPr>
            <a:normAutofit fontScale="77500" lnSpcReduction="20000"/>
          </a:bodyPr>
          <a:lstStyle/>
          <a:p>
            <a:pPr>
              <a:buClr>
                <a:schemeClr val="tx1"/>
              </a:buClr>
              <a:buSzPct val="100000"/>
              <a:buFont typeface="Arial" panose="020B0604020202020204" pitchFamily="34" charset="0"/>
              <a:buChar char="•"/>
            </a:pPr>
            <a:r>
              <a:rPr lang="en-US" sz="3600" dirty="0" smtClean="0"/>
              <a:t>There </a:t>
            </a:r>
            <a:r>
              <a:rPr lang="en-US" sz="3600" dirty="0"/>
              <a:t>is wide support to expand public </a:t>
            </a:r>
            <a:r>
              <a:rPr lang="en-US" sz="3600" dirty="0" smtClean="0"/>
              <a:t>transit </a:t>
            </a:r>
            <a:r>
              <a:rPr lang="en-US" sz="3600" dirty="0"/>
              <a:t>options for everyone.</a:t>
            </a:r>
          </a:p>
          <a:p>
            <a:pPr>
              <a:buClr>
                <a:schemeClr val="tx1"/>
              </a:buClr>
              <a:buSzPct val="100000"/>
              <a:buFont typeface="Arial" panose="020B0604020202020204" pitchFamily="34" charset="0"/>
              <a:buChar char="•"/>
            </a:pPr>
            <a:endParaRPr lang="en-US" sz="3600" dirty="0"/>
          </a:p>
          <a:p>
            <a:pPr>
              <a:buClr>
                <a:schemeClr val="tx1"/>
              </a:buClr>
              <a:buSzPct val="100000"/>
              <a:buFont typeface="Arial" panose="020B0604020202020204" pitchFamily="34" charset="0"/>
              <a:buChar char="•"/>
            </a:pPr>
            <a:r>
              <a:rPr lang="en-US" sz="3600" dirty="0"/>
              <a:t>While a majority of Mainers oppose tax increases to fund public </a:t>
            </a:r>
            <a:r>
              <a:rPr lang="en-US" sz="3600" dirty="0" smtClean="0"/>
              <a:t>transit, </a:t>
            </a:r>
            <a:r>
              <a:rPr lang="en-US" sz="3600" dirty="0"/>
              <a:t>some combination of a lottery, state general fund, and higher fares for improved service could draw majority support.</a:t>
            </a:r>
          </a:p>
          <a:p>
            <a:pPr marL="0" indent="0">
              <a:buClr>
                <a:schemeClr val="tx1"/>
              </a:buClr>
              <a:buSzPct val="100000"/>
              <a:buNone/>
            </a:pPr>
            <a:r>
              <a:rPr lang="en-US" sz="3600" dirty="0"/>
              <a:t> </a:t>
            </a:r>
          </a:p>
          <a:p>
            <a:pPr>
              <a:buClr>
                <a:schemeClr val="tx1"/>
              </a:buClr>
              <a:buSzPct val="100000"/>
              <a:buFont typeface="Arial" panose="020B0604020202020204" pitchFamily="34" charset="0"/>
              <a:buChar char="•"/>
            </a:pPr>
            <a:r>
              <a:rPr lang="en-US" sz="3600" dirty="0"/>
              <a:t>Based on experience in other states, expanding and funding public </a:t>
            </a:r>
            <a:r>
              <a:rPr lang="en-US" sz="3600" dirty="0" smtClean="0"/>
              <a:t>transit </a:t>
            </a:r>
            <a:r>
              <a:rPr lang="en-US" sz="3600" dirty="0"/>
              <a:t>can be done by developing a good plan that the public can understand and support, and that policy makers and elected officials can champion.</a:t>
            </a:r>
            <a:endParaRPr lang="en-US" dirty="0"/>
          </a:p>
        </p:txBody>
      </p:sp>
    </p:spTree>
    <p:extLst>
      <p:ext uri="{BB962C8B-B14F-4D97-AF65-F5344CB8AC3E}">
        <p14:creationId xmlns:p14="http://schemas.microsoft.com/office/powerpoint/2010/main" xmlns="" val="1573910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81000"/>
            <a:ext cx="8229600" cy="2209800"/>
          </a:xfrm>
        </p:spPr>
        <p:txBody>
          <a:bodyPr/>
          <a:lstStyle/>
          <a:p>
            <a:r>
              <a:rPr lang="en-US" dirty="0" smtClean="0">
                <a:effectLst/>
              </a:rPr>
              <a:t>Project Management</a:t>
            </a:r>
            <a:endParaRPr lang="en-US" dirty="0">
              <a:effectLst/>
            </a:endParaRPr>
          </a:p>
        </p:txBody>
      </p:sp>
      <p:sp>
        <p:nvSpPr>
          <p:cNvPr id="5" name="Subtitle 4"/>
          <p:cNvSpPr>
            <a:spLocks noGrp="1"/>
          </p:cNvSpPr>
          <p:nvPr>
            <p:ph type="subTitle" idx="1"/>
          </p:nvPr>
        </p:nvSpPr>
        <p:spPr>
          <a:xfrm>
            <a:off x="1447800" y="2819400"/>
            <a:ext cx="7246034" cy="2438400"/>
          </a:xfrm>
        </p:spPr>
        <p:txBody>
          <a:bodyPr>
            <a:normAutofit/>
          </a:bodyPr>
          <a:lstStyle/>
          <a:p>
            <a:r>
              <a:rPr lang="en-US" sz="3600" dirty="0" smtClean="0"/>
              <a:t>Sue Moreau</a:t>
            </a:r>
          </a:p>
          <a:p>
            <a:r>
              <a:rPr lang="en-US" sz="2800" dirty="0" smtClean="0"/>
              <a:t>Manager, Multimodal Planning Division</a:t>
            </a:r>
          </a:p>
          <a:p>
            <a:r>
              <a:rPr lang="en-US" sz="2800" dirty="0" smtClean="0"/>
              <a:t>Bureau of  Planning</a:t>
            </a:r>
          </a:p>
          <a:p>
            <a:r>
              <a:rPr lang="en-US" sz="2800" dirty="0" smtClean="0"/>
              <a:t>MaineDOT</a:t>
            </a:r>
          </a:p>
          <a:p>
            <a:endParaRPr lang="en-US" sz="2400" dirty="0"/>
          </a:p>
        </p:txBody>
      </p:sp>
    </p:spTree>
    <p:extLst>
      <p:ext uri="{BB962C8B-B14F-4D97-AF65-F5344CB8AC3E}">
        <p14:creationId xmlns:p14="http://schemas.microsoft.com/office/powerpoint/2010/main" xmlns="" val="19292657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EC1967D-FB89-4DAE-8CA0-6920DFB63C5E}" type="slidenum">
              <a:rPr lang="en-US" smtClean="0">
                <a:solidFill>
                  <a:srgbClr val="EAEBDE">
                    <a:shade val="90000"/>
                  </a:srgbClr>
                </a:solidFill>
              </a:rPr>
              <a:pPr>
                <a:defRPr/>
              </a:pPr>
              <a:t>60</a:t>
            </a:fld>
            <a:endParaRPr lang="en-US">
              <a:solidFill>
                <a:srgbClr val="EAEBDE">
                  <a:shade val="90000"/>
                </a:srgbClr>
              </a:solidFill>
            </a:endParaRPr>
          </a:p>
        </p:txBody>
      </p:sp>
      <p:sp>
        <p:nvSpPr>
          <p:cNvPr id="2" name="Title 1"/>
          <p:cNvSpPr>
            <a:spLocks noGrp="1"/>
          </p:cNvSpPr>
          <p:nvPr>
            <p:ph type="title" idx="4294967295"/>
          </p:nvPr>
        </p:nvSpPr>
        <p:spPr>
          <a:xfrm>
            <a:off x="-227411" y="457200"/>
            <a:ext cx="9067800" cy="1143000"/>
          </a:xfrm>
        </p:spPr>
        <p:txBody>
          <a:bodyPr>
            <a:noAutofit/>
          </a:bodyPr>
          <a:lstStyle/>
          <a:p>
            <a:r>
              <a:rPr lang="en-US" sz="3200" dirty="0" smtClean="0">
                <a:effectLst/>
              </a:rPr>
              <a:t>On-board rider survey of 21 transit systems  </a:t>
            </a:r>
            <a:r>
              <a:rPr lang="en-US" sz="3200" dirty="0" smtClean="0">
                <a:solidFill>
                  <a:srgbClr val="FFFF00"/>
                </a:solidFill>
                <a:effectLst/>
              </a:rPr>
              <a:t>Conclusions</a:t>
            </a:r>
            <a:endParaRPr lang="en-US" sz="3200" dirty="0">
              <a:solidFill>
                <a:srgbClr val="FFFF00"/>
              </a:solidFill>
              <a:effectLst/>
            </a:endParaRPr>
          </a:p>
        </p:txBody>
      </p:sp>
      <p:sp>
        <p:nvSpPr>
          <p:cNvPr id="3" name="Content Placeholder 2"/>
          <p:cNvSpPr>
            <a:spLocks noGrp="1"/>
          </p:cNvSpPr>
          <p:nvPr>
            <p:ph idx="4294967295"/>
          </p:nvPr>
        </p:nvSpPr>
        <p:spPr>
          <a:xfrm>
            <a:off x="533400" y="1947554"/>
            <a:ext cx="7889875" cy="4883150"/>
          </a:xfrm>
        </p:spPr>
        <p:txBody>
          <a:bodyPr>
            <a:normAutofit fontScale="25000" lnSpcReduction="20000"/>
          </a:bodyPr>
          <a:lstStyle/>
          <a:p>
            <a:pPr marL="0" indent="0">
              <a:buClr>
                <a:schemeClr val="tx1"/>
              </a:buClr>
              <a:buSzPct val="100000"/>
              <a:buNone/>
            </a:pPr>
            <a:r>
              <a:rPr lang="en-US" sz="8800" dirty="0"/>
              <a:t> </a:t>
            </a:r>
          </a:p>
          <a:p>
            <a:pPr>
              <a:buClr>
                <a:schemeClr val="tx1"/>
              </a:buClr>
              <a:buSzPct val="150000"/>
              <a:buFont typeface="Arial" panose="020B0604020202020204" pitchFamily="34" charset="0"/>
              <a:buChar char="•"/>
            </a:pPr>
            <a:r>
              <a:rPr lang="en-US" sz="9600" dirty="0" smtClean="0"/>
              <a:t>People </a:t>
            </a:r>
            <a:r>
              <a:rPr lang="en-US" sz="9600" dirty="0"/>
              <a:t>who currently use public </a:t>
            </a:r>
            <a:r>
              <a:rPr lang="en-US" sz="9600" dirty="0" smtClean="0"/>
              <a:t>transit statistically represent </a:t>
            </a:r>
            <a:r>
              <a:rPr lang="en-US" sz="9600" dirty="0"/>
              <a:t>lower income and </a:t>
            </a:r>
            <a:r>
              <a:rPr lang="en-US" sz="9600" dirty="0" smtClean="0"/>
              <a:t>older persons. Almost one half of the passengers on public transportation did not have a vehicle available to them at any time.</a:t>
            </a:r>
          </a:p>
          <a:p>
            <a:pPr marL="0" indent="0">
              <a:buClr>
                <a:schemeClr val="tx1"/>
              </a:buClr>
              <a:buSzPct val="100000"/>
              <a:buNone/>
            </a:pPr>
            <a:r>
              <a:rPr lang="en-US" sz="9600" dirty="0"/>
              <a:t> </a:t>
            </a:r>
          </a:p>
          <a:p>
            <a:pPr>
              <a:buClr>
                <a:schemeClr val="tx1"/>
              </a:buClr>
              <a:buSzPct val="150000"/>
              <a:buFont typeface="Arial" pitchFamily="34" charset="0"/>
              <a:buChar char="•"/>
            </a:pPr>
            <a:r>
              <a:rPr lang="en-US" sz="9600" dirty="0" smtClean="0"/>
              <a:t>People taking public transportation in rural Maine were more likely to be going to or from shopping or medical appointments; 45% of people in urban areas were going to or from work.</a:t>
            </a:r>
            <a:endParaRPr lang="en-US" sz="9600" dirty="0"/>
          </a:p>
          <a:p>
            <a:pPr lvl="0">
              <a:buClr>
                <a:schemeClr val="tx1"/>
              </a:buClr>
              <a:buSzPct val="100000"/>
              <a:buFont typeface="Arial" panose="020B0604020202020204" pitchFamily="34" charset="0"/>
              <a:buChar char="•"/>
            </a:pPr>
            <a:endParaRPr lang="en-US" sz="9600" dirty="0" smtClean="0"/>
          </a:p>
          <a:p>
            <a:pPr lvl="0">
              <a:buClr>
                <a:schemeClr val="tx1"/>
              </a:buClr>
              <a:buSzPct val="150000"/>
              <a:buFont typeface="Arial" panose="020B0604020202020204" pitchFamily="34" charset="0"/>
              <a:buChar char="•"/>
            </a:pPr>
            <a:r>
              <a:rPr lang="en-US" sz="9600" dirty="0" smtClean="0">
                <a:solidFill>
                  <a:srgbClr val="FFFFFF"/>
                </a:solidFill>
              </a:rPr>
              <a:t>There </a:t>
            </a:r>
            <a:r>
              <a:rPr lang="en-US" sz="9600" dirty="0">
                <a:solidFill>
                  <a:srgbClr val="FFFFFF"/>
                </a:solidFill>
              </a:rPr>
              <a:t>was a high level of satisfaction with public </a:t>
            </a:r>
            <a:r>
              <a:rPr lang="en-US" sz="9600" dirty="0" smtClean="0">
                <a:solidFill>
                  <a:srgbClr val="FFFFFF"/>
                </a:solidFill>
              </a:rPr>
              <a:t>transit </a:t>
            </a:r>
            <a:r>
              <a:rPr lang="en-US" sz="9600" dirty="0">
                <a:solidFill>
                  <a:srgbClr val="FFFFFF"/>
                </a:solidFill>
              </a:rPr>
              <a:t>among passengers on all types of </a:t>
            </a:r>
            <a:r>
              <a:rPr lang="en-US" sz="9600" dirty="0" smtClean="0">
                <a:solidFill>
                  <a:srgbClr val="FFFFFF"/>
                </a:solidFill>
              </a:rPr>
              <a:t>service…especially with flex service.</a:t>
            </a:r>
            <a:endParaRPr lang="en-US" sz="9600" dirty="0">
              <a:solidFill>
                <a:srgbClr val="FFFFFF"/>
              </a:solidFill>
            </a:endParaRPr>
          </a:p>
          <a:p>
            <a:pPr algn="just">
              <a:buClr>
                <a:schemeClr val="tx1"/>
              </a:buClr>
              <a:buSzPct val="100000"/>
              <a:buFont typeface="Arial" panose="020B0604020202020204" pitchFamily="34" charset="0"/>
              <a:buChar char="•"/>
            </a:pPr>
            <a:endParaRPr lang="en-US" sz="9600" dirty="0">
              <a:solidFill>
                <a:srgbClr val="FFFFFF"/>
              </a:solidFill>
            </a:endParaRPr>
          </a:p>
          <a:p>
            <a:pPr lvl="0" algn="just"/>
            <a:endParaRPr lang="en-US" sz="8000" dirty="0">
              <a:solidFill>
                <a:srgbClr val="FFFFFF"/>
              </a:solidFill>
            </a:endParaRPr>
          </a:p>
          <a:p>
            <a:pPr algn="just"/>
            <a:endParaRPr lang="en-US" sz="8000" dirty="0"/>
          </a:p>
          <a:p>
            <a:pPr marL="0" indent="0" algn="just">
              <a:buNone/>
            </a:pPr>
            <a:r>
              <a:rPr lang="en-US" sz="8000" dirty="0"/>
              <a:t> </a:t>
            </a:r>
          </a:p>
          <a:p>
            <a:pPr marL="0" lvl="0" indent="0" algn="just">
              <a:buNone/>
            </a:pPr>
            <a:endParaRPr lang="en-US" dirty="0"/>
          </a:p>
          <a:p>
            <a:pPr marL="0" indent="0" algn="just">
              <a:buNone/>
            </a:pPr>
            <a:r>
              <a:rPr lang="en-US" dirty="0"/>
              <a:t> </a:t>
            </a:r>
          </a:p>
          <a:p>
            <a:pPr marL="0" lvl="0" indent="0" algn="just">
              <a:buNone/>
            </a:pPr>
            <a:r>
              <a:rPr lang="en-US" dirty="0"/>
              <a:t> </a:t>
            </a:r>
          </a:p>
          <a:p>
            <a:pPr marL="0" lvl="0" indent="0" algn="just">
              <a:buNone/>
            </a:pPr>
            <a:r>
              <a:rPr lang="en-US" dirty="0"/>
              <a:t/>
            </a:r>
            <a:br>
              <a:rPr lang="en-US" dirty="0"/>
            </a:br>
            <a:endParaRPr lang="en-US" dirty="0"/>
          </a:p>
        </p:txBody>
      </p:sp>
    </p:spTree>
    <p:custDataLst>
      <p:tags r:id="rId1"/>
    </p:custDataLst>
    <p:extLst>
      <p:ext uri="{BB962C8B-B14F-4D97-AF65-F5344CB8AC3E}">
        <p14:creationId xmlns:p14="http://schemas.microsoft.com/office/powerpoint/2010/main" xmlns="" val="34146590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8229600" cy="2209800"/>
          </a:xfrm>
        </p:spPr>
        <p:txBody>
          <a:bodyPr>
            <a:normAutofit fontScale="90000"/>
          </a:bodyPr>
          <a:lstStyle/>
          <a:p>
            <a:r>
              <a:rPr lang="en-US" dirty="0" smtClean="0">
                <a:effectLst/>
              </a:rPr>
              <a:t>Recommendations for Improving Public Transit in Maine </a:t>
            </a:r>
            <a:endParaRPr lang="en-US" dirty="0">
              <a:effectLst/>
            </a:endParaRPr>
          </a:p>
        </p:txBody>
      </p:sp>
    </p:spTree>
    <p:extLst>
      <p:ext uri="{BB962C8B-B14F-4D97-AF65-F5344CB8AC3E}">
        <p14:creationId xmlns:p14="http://schemas.microsoft.com/office/powerpoint/2010/main" xmlns="" val="39957582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E244D1-AA4F-43AD-B6F8-24BD48EBB0CB}" type="slidenum">
              <a:rPr lang="en-US" smtClean="0"/>
              <a:pPr>
                <a:defRPr/>
              </a:pPr>
              <a:t>62</a:t>
            </a:fld>
            <a:endParaRPr lang="en-US"/>
          </a:p>
        </p:txBody>
      </p:sp>
      <p:pic>
        <p:nvPicPr>
          <p:cNvPr id="5" name="Content Placeholder 4"/>
          <p:cNvPicPr>
            <a:picLocks noGrp="1" noChangeAspect="1"/>
          </p:cNvPicPr>
          <p:nvPr>
            <p:ph idx="4294967295"/>
          </p:nvPr>
        </p:nvPicPr>
        <p:blipFill>
          <a:blip r:embed="rId3" cstate="print"/>
          <a:stretch>
            <a:fillRect/>
          </a:stretch>
        </p:blipFill>
        <p:spPr>
          <a:xfrm rot="993963">
            <a:off x="6826271" y="460375"/>
            <a:ext cx="1752600" cy="2338387"/>
          </a:xfrm>
          <a:prstGeom prst="rect">
            <a:avLst/>
          </a:prstGeom>
          <a:ln w="25400">
            <a:solidFill>
              <a:srgbClr val="FFFF00"/>
            </a:solidFill>
          </a:ln>
        </p:spPr>
      </p:pic>
      <p:sp>
        <p:nvSpPr>
          <p:cNvPr id="2" name="Title 1"/>
          <p:cNvSpPr>
            <a:spLocks noGrp="1"/>
          </p:cNvSpPr>
          <p:nvPr>
            <p:ph type="title" idx="4294967295"/>
          </p:nvPr>
        </p:nvSpPr>
        <p:spPr>
          <a:xfrm>
            <a:off x="214089" y="486568"/>
            <a:ext cx="8458200" cy="1143000"/>
          </a:xfrm>
        </p:spPr>
        <p:txBody>
          <a:bodyPr>
            <a:normAutofit/>
          </a:bodyPr>
          <a:lstStyle/>
          <a:p>
            <a:pPr algn="l"/>
            <a:r>
              <a:rPr lang="en-US" sz="3600" dirty="0" err="1" smtClean="0"/>
              <a:t>MaineDOT</a:t>
            </a:r>
            <a:r>
              <a:rPr lang="en-US" sz="3600" dirty="0" smtClean="0"/>
              <a:t> </a:t>
            </a:r>
            <a:r>
              <a:rPr lang="en-US" sz="3600" i="1" dirty="0" smtClean="0"/>
              <a:t>Strategic Plan 2012</a:t>
            </a:r>
            <a:endParaRPr lang="en-US" sz="3600" i="1" dirty="0"/>
          </a:p>
        </p:txBody>
      </p:sp>
      <p:sp>
        <p:nvSpPr>
          <p:cNvPr id="6" name="TextBox 5"/>
          <p:cNvSpPr txBox="1"/>
          <p:nvPr/>
        </p:nvSpPr>
        <p:spPr>
          <a:xfrm>
            <a:off x="533400" y="2438400"/>
            <a:ext cx="6629400" cy="3046988"/>
          </a:xfrm>
          <a:prstGeom prst="rect">
            <a:avLst/>
          </a:prstGeom>
          <a:noFill/>
        </p:spPr>
        <p:txBody>
          <a:bodyPr wrap="square" rtlCol="0">
            <a:spAutoFit/>
          </a:bodyPr>
          <a:lstStyle/>
          <a:p>
            <a:r>
              <a:rPr lang="en-US" sz="3200" dirty="0" err="1"/>
              <a:t>MaineDOT’s</a:t>
            </a:r>
            <a:r>
              <a:rPr lang="en-US" sz="3200" dirty="0"/>
              <a:t> stated mission is</a:t>
            </a:r>
            <a:r>
              <a:rPr lang="en-US" sz="3200" dirty="0" smtClean="0"/>
              <a:t>:</a:t>
            </a:r>
          </a:p>
          <a:p>
            <a:endParaRPr lang="en-US" sz="3200" dirty="0"/>
          </a:p>
          <a:p>
            <a:r>
              <a:rPr lang="en-US" sz="3200" dirty="0" smtClean="0"/>
              <a:t>“</a:t>
            </a:r>
            <a:r>
              <a:rPr lang="en-US" sz="3200" dirty="0"/>
              <a:t>To responsibly provide our customers with the safest and most reliable transportation system possible given available resources.” </a:t>
            </a:r>
          </a:p>
        </p:txBody>
      </p:sp>
    </p:spTree>
    <p:extLst>
      <p:ext uri="{BB962C8B-B14F-4D97-AF65-F5344CB8AC3E}">
        <p14:creationId xmlns:p14="http://schemas.microsoft.com/office/powerpoint/2010/main" xmlns="" val="6140033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E244D1-AA4F-43AD-B6F8-24BD48EBB0CB}" type="slidenum">
              <a:rPr lang="en-US" smtClean="0"/>
              <a:pPr>
                <a:defRPr/>
              </a:pPr>
              <a:t>63</a:t>
            </a:fld>
            <a:endParaRPr lang="en-US"/>
          </a:p>
        </p:txBody>
      </p:sp>
      <p:pic>
        <p:nvPicPr>
          <p:cNvPr id="5" name="Content Placeholder 4"/>
          <p:cNvPicPr>
            <a:picLocks noGrp="1" noChangeAspect="1"/>
          </p:cNvPicPr>
          <p:nvPr>
            <p:ph idx="4294967295"/>
          </p:nvPr>
        </p:nvPicPr>
        <p:blipFill>
          <a:blip r:embed="rId3" cstate="print"/>
          <a:stretch>
            <a:fillRect/>
          </a:stretch>
        </p:blipFill>
        <p:spPr>
          <a:xfrm rot="993963">
            <a:off x="6778739" y="471488"/>
            <a:ext cx="1789112" cy="2387600"/>
          </a:xfrm>
          <a:prstGeom prst="rect">
            <a:avLst/>
          </a:prstGeom>
          <a:ln w="25400">
            <a:solidFill>
              <a:srgbClr val="FFFF00"/>
            </a:solidFill>
          </a:ln>
        </p:spPr>
      </p:pic>
      <p:sp>
        <p:nvSpPr>
          <p:cNvPr id="2" name="Title 1"/>
          <p:cNvSpPr>
            <a:spLocks noGrp="1"/>
          </p:cNvSpPr>
          <p:nvPr>
            <p:ph type="title" idx="4294967295"/>
          </p:nvPr>
        </p:nvSpPr>
        <p:spPr>
          <a:xfrm>
            <a:off x="228600" y="522288"/>
            <a:ext cx="8458200" cy="1143000"/>
          </a:xfrm>
        </p:spPr>
        <p:txBody>
          <a:bodyPr>
            <a:normAutofit/>
          </a:bodyPr>
          <a:lstStyle/>
          <a:p>
            <a:pPr algn="l"/>
            <a:r>
              <a:rPr lang="en-US" sz="3600" dirty="0" err="1" smtClean="0"/>
              <a:t>MaineDOT</a:t>
            </a:r>
            <a:r>
              <a:rPr lang="en-US" sz="3600" dirty="0" smtClean="0"/>
              <a:t> </a:t>
            </a:r>
            <a:r>
              <a:rPr lang="en-US" sz="3600" i="1" dirty="0" smtClean="0"/>
              <a:t>Strategic Plan 2012</a:t>
            </a:r>
            <a:endParaRPr lang="en-US" sz="3600" i="1" dirty="0"/>
          </a:p>
        </p:txBody>
      </p:sp>
      <p:sp>
        <p:nvSpPr>
          <p:cNvPr id="6" name="TextBox 5"/>
          <p:cNvSpPr txBox="1"/>
          <p:nvPr/>
        </p:nvSpPr>
        <p:spPr>
          <a:xfrm>
            <a:off x="362173" y="2743200"/>
            <a:ext cx="8324627" cy="3477875"/>
          </a:xfrm>
          <a:prstGeom prst="rect">
            <a:avLst/>
          </a:prstGeom>
          <a:noFill/>
        </p:spPr>
        <p:txBody>
          <a:bodyPr wrap="square" rtlCol="0">
            <a:spAutoFit/>
          </a:bodyPr>
          <a:lstStyle/>
          <a:p>
            <a:r>
              <a:rPr lang="en-US" sz="2800" dirty="0">
                <a:latin typeface="+mj-lt"/>
              </a:rPr>
              <a:t>G</a:t>
            </a:r>
            <a:r>
              <a:rPr lang="en-US" sz="2800" dirty="0" smtClean="0">
                <a:latin typeface="+mj-lt"/>
              </a:rPr>
              <a:t>oals </a:t>
            </a:r>
            <a:r>
              <a:rPr lang="en-US" sz="2800" dirty="0">
                <a:latin typeface="+mj-lt"/>
              </a:rPr>
              <a:t>of the department </a:t>
            </a:r>
            <a:r>
              <a:rPr lang="en-US" sz="2800" dirty="0" smtClean="0">
                <a:latin typeface="+mj-lt"/>
              </a:rPr>
              <a:t>are </a:t>
            </a:r>
            <a:r>
              <a:rPr lang="en-US" sz="2800" dirty="0">
                <a:latin typeface="+mj-lt"/>
              </a:rPr>
              <a:t>the </a:t>
            </a:r>
            <a:endParaRPr lang="en-US" sz="2800" dirty="0" smtClean="0">
              <a:latin typeface="+mj-lt"/>
            </a:endParaRPr>
          </a:p>
          <a:p>
            <a:r>
              <a:rPr lang="en-US" sz="2800" dirty="0" smtClean="0">
                <a:latin typeface="+mj-lt"/>
              </a:rPr>
              <a:t>adopted goals </a:t>
            </a:r>
            <a:r>
              <a:rPr lang="en-US" sz="2800" dirty="0">
                <a:latin typeface="+mj-lt"/>
              </a:rPr>
              <a:t>of </a:t>
            </a:r>
            <a:r>
              <a:rPr lang="en-US" sz="2800" i="1" dirty="0" smtClean="0">
                <a:latin typeface="+mj-lt"/>
              </a:rPr>
              <a:t>Strategic Transit Plan 2025</a:t>
            </a:r>
            <a:r>
              <a:rPr lang="en-US" sz="2800" dirty="0" smtClean="0">
                <a:latin typeface="+mj-lt"/>
              </a:rPr>
              <a:t>: </a:t>
            </a:r>
          </a:p>
          <a:p>
            <a:endParaRPr lang="en-US" sz="2400" dirty="0">
              <a:latin typeface="+mj-lt"/>
            </a:endParaRPr>
          </a:p>
          <a:p>
            <a:pPr marL="1371600" lvl="2" indent="-457200">
              <a:buFont typeface="+mj-lt"/>
              <a:buAutoNum type="arabicPeriod"/>
            </a:pPr>
            <a:r>
              <a:rPr lang="en-US" sz="2800" dirty="0">
                <a:latin typeface="+mj-lt"/>
              </a:rPr>
              <a:t>Manage the Existing System.  </a:t>
            </a:r>
            <a:endParaRPr lang="en-US" sz="2800" dirty="0" smtClean="0">
              <a:latin typeface="+mj-lt"/>
            </a:endParaRPr>
          </a:p>
          <a:p>
            <a:pPr marL="1371600" lvl="2" indent="-457200">
              <a:buFont typeface="+mj-lt"/>
              <a:buAutoNum type="arabicPeriod"/>
            </a:pPr>
            <a:endParaRPr lang="en-US" sz="2800" dirty="0">
              <a:latin typeface="+mj-lt"/>
            </a:endParaRPr>
          </a:p>
          <a:p>
            <a:pPr marL="1371600" lvl="2" indent="-457200">
              <a:buFont typeface="+mj-lt"/>
              <a:buAutoNum type="arabicPeriod"/>
            </a:pPr>
            <a:r>
              <a:rPr lang="en-US" sz="2800" dirty="0">
                <a:latin typeface="+mj-lt"/>
              </a:rPr>
              <a:t>Support Economic Opportunity. </a:t>
            </a:r>
            <a:endParaRPr lang="en-US" sz="2800" dirty="0" smtClean="0">
              <a:latin typeface="+mj-lt"/>
            </a:endParaRPr>
          </a:p>
          <a:p>
            <a:pPr marL="1371600" lvl="2" indent="-457200">
              <a:buFont typeface="+mj-lt"/>
              <a:buAutoNum type="arabicPeriod"/>
            </a:pPr>
            <a:endParaRPr lang="en-US" sz="2800" dirty="0">
              <a:latin typeface="+mj-lt"/>
            </a:endParaRPr>
          </a:p>
          <a:p>
            <a:pPr marL="1371600" lvl="2" indent="-457200">
              <a:buFont typeface="+mj-lt"/>
              <a:buAutoNum type="arabicPeriod"/>
            </a:pPr>
            <a:r>
              <a:rPr lang="en-US" sz="2800" dirty="0" smtClean="0">
                <a:latin typeface="+mj-lt"/>
              </a:rPr>
              <a:t>Build </a:t>
            </a:r>
            <a:r>
              <a:rPr lang="en-US" sz="2800" dirty="0">
                <a:latin typeface="+mj-lt"/>
              </a:rPr>
              <a:t>Trust.  </a:t>
            </a:r>
          </a:p>
        </p:txBody>
      </p:sp>
    </p:spTree>
    <p:extLst>
      <p:ext uri="{BB962C8B-B14F-4D97-AF65-F5344CB8AC3E}">
        <p14:creationId xmlns:p14="http://schemas.microsoft.com/office/powerpoint/2010/main" xmlns="" val="19331413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7C35ABA-4688-46FC-940E-CEE0F91A5229}" type="slidenum">
              <a:rPr lang="en-US" smtClean="0"/>
              <a:pPr>
                <a:defRPr/>
              </a:pPr>
              <a:t>64</a:t>
            </a:fld>
            <a:endParaRPr lang="en-US"/>
          </a:p>
        </p:txBody>
      </p:sp>
      <p:sp>
        <p:nvSpPr>
          <p:cNvPr id="4" name="Title 3"/>
          <p:cNvSpPr>
            <a:spLocks noGrp="1"/>
          </p:cNvSpPr>
          <p:nvPr>
            <p:ph type="title" idx="4294967295"/>
          </p:nvPr>
        </p:nvSpPr>
        <p:spPr>
          <a:xfrm>
            <a:off x="304800" y="762000"/>
            <a:ext cx="8839200" cy="2209800"/>
          </a:xfrm>
          <a:prstGeom prst="rect">
            <a:avLst/>
          </a:prstGeom>
        </p:spPr>
        <p:txBody>
          <a:bodyPr>
            <a:normAutofit fontScale="90000"/>
          </a:bodyPr>
          <a:lstStyle/>
          <a:p>
            <a:pPr algn="l"/>
            <a:r>
              <a:rPr lang="en-US" sz="3100" dirty="0" smtClean="0">
                <a:solidFill>
                  <a:srgbClr val="FFFF00"/>
                </a:solidFill>
                <a:effectLst/>
              </a:rPr>
              <a:t>Goal 1:  Manage the Existing System.  </a:t>
            </a:r>
            <a:r>
              <a:rPr lang="en-US" sz="3100" dirty="0" smtClean="0">
                <a:effectLst/>
              </a:rPr>
              <a:t>Effectively manage Maine’s existing transportation system for safety and effectiveness within reliable funding levels.</a:t>
            </a:r>
            <a:br>
              <a:rPr lang="en-US" sz="3100" dirty="0" smtClean="0">
                <a:effectLst/>
              </a:rPr>
            </a:br>
            <a:r>
              <a:rPr lang="en-US" sz="3100" dirty="0" smtClean="0">
                <a:effectLst/>
              </a:rPr>
              <a:t/>
            </a:r>
            <a:br>
              <a:rPr lang="en-US" sz="3100" dirty="0" smtClean="0">
                <a:effectLst/>
              </a:rPr>
            </a:br>
            <a:r>
              <a:rPr lang="en-US" sz="3100" dirty="0" smtClean="0">
                <a:effectLst/>
              </a:rPr>
              <a:t>Recommendations: </a:t>
            </a:r>
            <a:endParaRPr lang="en-US" dirty="0">
              <a:effectLst/>
            </a:endParaRPr>
          </a:p>
        </p:txBody>
      </p:sp>
      <p:sp>
        <p:nvSpPr>
          <p:cNvPr id="5" name="Content Placeholder 4"/>
          <p:cNvSpPr>
            <a:spLocks noGrp="1"/>
          </p:cNvSpPr>
          <p:nvPr>
            <p:ph idx="4294967295"/>
          </p:nvPr>
        </p:nvSpPr>
        <p:spPr>
          <a:xfrm>
            <a:off x="228600" y="3048000"/>
            <a:ext cx="8610600" cy="4297363"/>
          </a:xfrm>
          <a:prstGeom prst="rect">
            <a:avLst/>
          </a:prstGeom>
        </p:spPr>
        <p:txBody>
          <a:bodyPr>
            <a:normAutofit/>
          </a:bodyPr>
          <a:lstStyle/>
          <a:p>
            <a:pPr lvl="1">
              <a:spcBef>
                <a:spcPts val="0"/>
              </a:spcBef>
              <a:spcAft>
                <a:spcPts val="1800"/>
              </a:spcAft>
              <a:buClr>
                <a:schemeClr val="tx1"/>
              </a:buClr>
              <a:buSzPct val="125000"/>
            </a:pPr>
            <a:r>
              <a:rPr lang="en-US" sz="2400" dirty="0" smtClean="0"/>
              <a:t>Improve and Update the State Management Plan</a:t>
            </a:r>
          </a:p>
          <a:p>
            <a:pPr lvl="1">
              <a:spcBef>
                <a:spcPts val="0"/>
              </a:spcBef>
              <a:spcAft>
                <a:spcPts val="1800"/>
              </a:spcAft>
              <a:buClr>
                <a:schemeClr val="tx1"/>
              </a:buClr>
              <a:buSzPct val="125000"/>
            </a:pPr>
            <a:r>
              <a:rPr lang="en-US" sz="2400" dirty="0" smtClean="0"/>
              <a:t>Elevate and Clarify the Message that MaineDOT’s Focus is on General Public Transportation </a:t>
            </a:r>
          </a:p>
          <a:p>
            <a:pPr lvl="1">
              <a:spcBef>
                <a:spcPts val="0"/>
              </a:spcBef>
              <a:spcAft>
                <a:spcPts val="1800"/>
              </a:spcAft>
              <a:buClr>
                <a:schemeClr val="tx1"/>
              </a:buClr>
              <a:buSzPct val="125000"/>
            </a:pPr>
            <a:r>
              <a:rPr lang="en-US" sz="2400" dirty="0" smtClean="0"/>
              <a:t>Administer State, Federal, and Local Funding for Public Transportation </a:t>
            </a:r>
          </a:p>
          <a:p>
            <a:pPr lvl="1">
              <a:spcBef>
                <a:spcPts val="0"/>
              </a:spcBef>
              <a:spcAft>
                <a:spcPts val="1800"/>
              </a:spcAft>
              <a:buClr>
                <a:schemeClr val="tx1"/>
              </a:buClr>
              <a:buSzPct val="125000"/>
            </a:pPr>
            <a:r>
              <a:rPr lang="en-US" sz="2400" dirty="0" smtClean="0"/>
              <a:t>Improve the Grant Decision Making Process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7C35ABA-4688-46FC-940E-CEE0F91A5229}" type="slidenum">
              <a:rPr lang="en-US" smtClean="0"/>
              <a:pPr>
                <a:defRPr/>
              </a:pPr>
              <a:t>65</a:t>
            </a:fld>
            <a:endParaRPr lang="en-US" dirty="0"/>
          </a:p>
        </p:txBody>
      </p:sp>
      <p:sp>
        <p:nvSpPr>
          <p:cNvPr id="4" name="Title 3"/>
          <p:cNvSpPr>
            <a:spLocks noGrp="1"/>
          </p:cNvSpPr>
          <p:nvPr>
            <p:ph type="title" idx="4294967295"/>
          </p:nvPr>
        </p:nvSpPr>
        <p:spPr>
          <a:xfrm>
            <a:off x="457200" y="990600"/>
            <a:ext cx="8839200" cy="1905000"/>
          </a:xfrm>
          <a:prstGeom prst="rect">
            <a:avLst/>
          </a:prstGeom>
        </p:spPr>
        <p:txBody>
          <a:bodyPr>
            <a:normAutofit fontScale="90000"/>
          </a:bodyPr>
          <a:lstStyle/>
          <a:p>
            <a:pPr algn="l"/>
            <a:r>
              <a:rPr lang="en-US" sz="3100" dirty="0" smtClean="0">
                <a:solidFill>
                  <a:srgbClr val="FFFF00"/>
                </a:solidFill>
                <a:effectLst/>
              </a:rPr>
              <a:t>Goal 1 (</a:t>
            </a:r>
            <a:r>
              <a:rPr lang="en-US" sz="3100" dirty="0" err="1" smtClean="0">
                <a:solidFill>
                  <a:srgbClr val="FFFF00"/>
                </a:solidFill>
                <a:effectLst/>
              </a:rPr>
              <a:t>con’t</a:t>
            </a:r>
            <a:r>
              <a:rPr lang="en-US" sz="3100" dirty="0" smtClean="0">
                <a:solidFill>
                  <a:srgbClr val="FFFF00"/>
                </a:solidFill>
                <a:effectLst/>
              </a:rPr>
              <a:t>):  </a:t>
            </a:r>
            <a:r>
              <a:rPr lang="en-US" sz="3100" dirty="0" smtClean="0">
                <a:effectLst/>
              </a:rPr>
              <a:t>Manage the Existing System.  Effectively manage Maine’s existing transportation system for safety and effectiveness within reliable funding levels. </a:t>
            </a:r>
            <a:br>
              <a:rPr lang="en-US" sz="3100" dirty="0" smtClean="0">
                <a:effectLst/>
              </a:rPr>
            </a:br>
            <a:r>
              <a:rPr lang="en-US" sz="3100" dirty="0" smtClean="0">
                <a:effectLst/>
              </a:rPr>
              <a:t/>
            </a:r>
            <a:br>
              <a:rPr lang="en-US" sz="3100" dirty="0" smtClean="0">
                <a:effectLst/>
              </a:rPr>
            </a:br>
            <a:r>
              <a:rPr lang="en-US" sz="3100" dirty="0" smtClean="0">
                <a:effectLst/>
              </a:rPr>
              <a:t>Recommendations:</a:t>
            </a:r>
            <a:endParaRPr lang="en-US" dirty="0">
              <a:effectLst/>
            </a:endParaRPr>
          </a:p>
        </p:txBody>
      </p:sp>
      <p:sp>
        <p:nvSpPr>
          <p:cNvPr id="5" name="Content Placeholder 4"/>
          <p:cNvSpPr>
            <a:spLocks noGrp="1"/>
          </p:cNvSpPr>
          <p:nvPr>
            <p:ph idx="4294967295"/>
          </p:nvPr>
        </p:nvSpPr>
        <p:spPr>
          <a:xfrm>
            <a:off x="431042" y="3048000"/>
            <a:ext cx="8610600" cy="4525963"/>
          </a:xfrm>
          <a:prstGeom prst="rect">
            <a:avLst/>
          </a:prstGeom>
        </p:spPr>
        <p:txBody>
          <a:bodyPr>
            <a:normAutofit/>
          </a:bodyPr>
          <a:lstStyle/>
          <a:p>
            <a:pPr lvl="1">
              <a:spcBef>
                <a:spcPts val="0"/>
              </a:spcBef>
              <a:spcAft>
                <a:spcPts val="1800"/>
              </a:spcAft>
              <a:buClr>
                <a:schemeClr val="tx1"/>
              </a:buClr>
              <a:buSzPct val="125000"/>
            </a:pPr>
            <a:r>
              <a:rPr lang="en-US" sz="2400" dirty="0" smtClean="0"/>
              <a:t>Use Population Density of a Geographic Area to Determine Types of Service Offered </a:t>
            </a:r>
          </a:p>
          <a:p>
            <a:pPr lvl="1">
              <a:spcBef>
                <a:spcPts val="0"/>
              </a:spcBef>
              <a:spcAft>
                <a:spcPts val="1800"/>
              </a:spcAft>
              <a:buClr>
                <a:schemeClr val="tx1"/>
              </a:buClr>
              <a:buSzPct val="125000"/>
            </a:pPr>
            <a:r>
              <a:rPr lang="en-US" sz="2400" dirty="0" smtClean="0"/>
              <a:t>Use a Demand Based Capital Priority Setting Process</a:t>
            </a:r>
          </a:p>
          <a:p>
            <a:pPr lvl="1">
              <a:spcBef>
                <a:spcPts val="0"/>
              </a:spcBef>
              <a:spcAft>
                <a:spcPts val="1800"/>
              </a:spcAft>
              <a:buClr>
                <a:schemeClr val="tx1"/>
              </a:buClr>
              <a:buSzPct val="125000"/>
            </a:pPr>
            <a:r>
              <a:rPr lang="en-US" sz="2400" dirty="0" smtClean="0"/>
              <a:t>Establish and Use Performance Measures and provide technical assistance to increase the efficiency and effectiveness of sub-grantees.</a:t>
            </a:r>
            <a:endParaRPr lang="en-US"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E244D1-AA4F-43AD-B6F8-24BD48EBB0CB}" type="slidenum">
              <a:rPr lang="en-US" smtClean="0"/>
              <a:pPr>
                <a:defRPr/>
              </a:pPr>
              <a:t>66</a:t>
            </a:fld>
            <a:endParaRPr lang="en-US"/>
          </a:p>
        </p:txBody>
      </p:sp>
      <p:sp>
        <p:nvSpPr>
          <p:cNvPr id="2" name="Title 1"/>
          <p:cNvSpPr>
            <a:spLocks noGrp="1"/>
          </p:cNvSpPr>
          <p:nvPr>
            <p:ph type="title" idx="4294967295"/>
          </p:nvPr>
        </p:nvSpPr>
        <p:spPr>
          <a:xfrm>
            <a:off x="304800" y="1295400"/>
            <a:ext cx="8229600" cy="1981200"/>
          </a:xfrm>
        </p:spPr>
        <p:txBody>
          <a:bodyPr>
            <a:normAutofit fontScale="90000"/>
          </a:bodyPr>
          <a:lstStyle/>
          <a:p>
            <a:pPr algn="l"/>
            <a:r>
              <a:rPr lang="en-US" sz="3100" dirty="0" smtClean="0">
                <a:solidFill>
                  <a:srgbClr val="FFFF00"/>
                </a:solidFill>
                <a:effectLst/>
              </a:rPr>
              <a:t>Goal 2:  Support Economic Opportunity.  </a:t>
            </a:r>
            <a:r>
              <a:rPr lang="en-US" sz="3100" dirty="0" smtClean="0">
                <a:effectLst/>
              </a:rPr>
              <a:t>Wisely invest available resources to support economic opportunity for our customers.</a:t>
            </a:r>
            <a:br>
              <a:rPr lang="en-US" sz="3100" dirty="0" smtClean="0">
                <a:effectLst/>
              </a:rPr>
            </a:br>
            <a:r>
              <a:rPr lang="en-US" sz="3100" dirty="0">
                <a:effectLst/>
              </a:rPr>
              <a:t/>
            </a:r>
            <a:br>
              <a:rPr lang="en-US" sz="3100" dirty="0">
                <a:effectLst/>
              </a:rPr>
            </a:br>
            <a:r>
              <a:rPr lang="en-US" sz="3100" dirty="0" smtClean="0">
                <a:effectLst/>
              </a:rPr>
              <a:t>Recommendations: </a:t>
            </a:r>
            <a:r>
              <a:rPr lang="en-US" sz="2200" dirty="0" smtClean="0">
                <a:effectLst/>
              </a:rPr>
              <a:t/>
            </a:r>
            <a:br>
              <a:rPr lang="en-US" sz="2200" dirty="0" smtClean="0">
                <a:effectLst/>
              </a:rPr>
            </a:br>
            <a:endParaRPr lang="en-US" dirty="0">
              <a:effectLst/>
            </a:endParaRPr>
          </a:p>
        </p:txBody>
      </p:sp>
      <p:sp>
        <p:nvSpPr>
          <p:cNvPr id="3" name="Content Placeholder 2"/>
          <p:cNvSpPr>
            <a:spLocks noGrp="1"/>
          </p:cNvSpPr>
          <p:nvPr>
            <p:ph idx="4294967295"/>
          </p:nvPr>
        </p:nvSpPr>
        <p:spPr>
          <a:xfrm>
            <a:off x="409352" y="2971800"/>
            <a:ext cx="8229600" cy="4648200"/>
          </a:xfrm>
        </p:spPr>
        <p:txBody>
          <a:bodyPr>
            <a:normAutofit/>
          </a:bodyPr>
          <a:lstStyle/>
          <a:p>
            <a:pPr lvl="0">
              <a:spcAft>
                <a:spcPts val="1800"/>
              </a:spcAft>
              <a:buClr>
                <a:schemeClr val="tx1"/>
              </a:buClr>
              <a:buSzPct val="125000"/>
              <a:buFont typeface="Arial" panose="020B0604020202020204" pitchFamily="34" charset="0"/>
              <a:buChar char="•"/>
            </a:pPr>
            <a:r>
              <a:rPr lang="en-US" sz="2400" dirty="0" smtClean="0"/>
              <a:t>Support General Public Transportation Systems </a:t>
            </a:r>
          </a:p>
          <a:p>
            <a:pPr lvl="0">
              <a:spcAft>
                <a:spcPts val="1800"/>
              </a:spcAft>
              <a:buClr>
                <a:schemeClr val="tx1"/>
              </a:buClr>
              <a:buSzPct val="125000"/>
              <a:buFont typeface="Arial" panose="020B0604020202020204" pitchFamily="34" charset="0"/>
              <a:buChar char="•"/>
            </a:pPr>
            <a:r>
              <a:rPr lang="en-US" sz="2400" dirty="0" smtClean="0"/>
              <a:t>Support a Mix of Transit Services </a:t>
            </a:r>
          </a:p>
          <a:p>
            <a:pPr lvl="0">
              <a:spcAft>
                <a:spcPts val="1800"/>
              </a:spcAft>
              <a:buClr>
                <a:schemeClr val="tx1"/>
              </a:buClr>
              <a:buSzPct val="125000"/>
              <a:buFont typeface="Arial" panose="020B0604020202020204" pitchFamily="34" charset="0"/>
              <a:buChar char="•"/>
            </a:pPr>
            <a:r>
              <a:rPr lang="en-US" sz="2400" dirty="0" smtClean="0"/>
              <a:t>Support New Systems and Expand Existing Services </a:t>
            </a:r>
          </a:p>
          <a:p>
            <a:pPr lvl="0">
              <a:spcAft>
                <a:spcPts val="1800"/>
              </a:spcAft>
              <a:buClr>
                <a:schemeClr val="tx1"/>
              </a:buClr>
              <a:buSzPct val="125000"/>
              <a:buFont typeface="Arial" panose="020B0604020202020204" pitchFamily="34" charset="0"/>
              <a:buChar char="•"/>
            </a:pPr>
            <a:r>
              <a:rPr lang="en-US" sz="2400" dirty="0" smtClean="0"/>
              <a:t>Encourage Volunteer Networks and Alternatives to Traditional Transit Services.</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E244D1-AA4F-43AD-B6F8-24BD48EBB0CB}" type="slidenum">
              <a:rPr lang="en-US" smtClean="0"/>
              <a:pPr>
                <a:defRPr/>
              </a:pPr>
              <a:t>67</a:t>
            </a:fld>
            <a:endParaRPr lang="en-US"/>
          </a:p>
        </p:txBody>
      </p:sp>
      <p:sp>
        <p:nvSpPr>
          <p:cNvPr id="2" name="Title 1"/>
          <p:cNvSpPr>
            <a:spLocks noGrp="1"/>
          </p:cNvSpPr>
          <p:nvPr>
            <p:ph type="title" idx="4294967295"/>
          </p:nvPr>
        </p:nvSpPr>
        <p:spPr>
          <a:xfrm>
            <a:off x="392292" y="1219200"/>
            <a:ext cx="8229600" cy="1981200"/>
          </a:xfrm>
        </p:spPr>
        <p:txBody>
          <a:bodyPr>
            <a:normAutofit fontScale="90000"/>
          </a:bodyPr>
          <a:lstStyle/>
          <a:p>
            <a:pPr algn="l"/>
            <a:r>
              <a:rPr lang="en-US" sz="3100" dirty="0" smtClean="0">
                <a:solidFill>
                  <a:srgbClr val="FFFF00"/>
                </a:solidFill>
                <a:effectLst/>
              </a:rPr>
              <a:t>Goal 2 (</a:t>
            </a:r>
            <a:r>
              <a:rPr lang="en-US" sz="3100" dirty="0" err="1" smtClean="0">
                <a:solidFill>
                  <a:srgbClr val="FFFF00"/>
                </a:solidFill>
                <a:effectLst/>
              </a:rPr>
              <a:t>con’t</a:t>
            </a:r>
            <a:r>
              <a:rPr lang="en-US" sz="3100" dirty="0" smtClean="0">
                <a:solidFill>
                  <a:srgbClr val="FFFF00"/>
                </a:solidFill>
                <a:effectLst/>
              </a:rPr>
              <a:t>):  Support Economic Opportunity.  </a:t>
            </a:r>
            <a:r>
              <a:rPr lang="en-US" sz="3100" dirty="0" smtClean="0">
                <a:effectLst/>
              </a:rPr>
              <a:t>Wisely invest available resources to support economic opportunity for our customers.</a:t>
            </a:r>
            <a:br>
              <a:rPr lang="en-US" sz="3100" dirty="0" smtClean="0">
                <a:effectLst/>
              </a:rPr>
            </a:br>
            <a:r>
              <a:rPr lang="en-US" sz="3100" dirty="0">
                <a:effectLst/>
              </a:rPr>
              <a:t/>
            </a:r>
            <a:br>
              <a:rPr lang="en-US" sz="3100" dirty="0">
                <a:effectLst/>
              </a:rPr>
            </a:br>
            <a:r>
              <a:rPr lang="en-US" sz="3100" dirty="0" smtClean="0">
                <a:effectLst/>
              </a:rPr>
              <a:t>Recommendations: </a:t>
            </a:r>
            <a:r>
              <a:rPr lang="en-US" sz="2200" dirty="0" smtClean="0">
                <a:effectLst/>
              </a:rPr>
              <a:t/>
            </a:r>
            <a:br>
              <a:rPr lang="en-US" sz="2200" dirty="0" smtClean="0">
                <a:effectLst/>
              </a:rPr>
            </a:br>
            <a:endParaRPr lang="en-US" dirty="0">
              <a:effectLst/>
            </a:endParaRPr>
          </a:p>
        </p:txBody>
      </p:sp>
      <p:sp>
        <p:nvSpPr>
          <p:cNvPr id="3" name="Content Placeholder 2"/>
          <p:cNvSpPr>
            <a:spLocks noGrp="1"/>
          </p:cNvSpPr>
          <p:nvPr>
            <p:ph idx="4294967295"/>
          </p:nvPr>
        </p:nvSpPr>
        <p:spPr>
          <a:xfrm>
            <a:off x="762000" y="2743200"/>
            <a:ext cx="8229600" cy="4648200"/>
          </a:xfrm>
        </p:spPr>
        <p:txBody>
          <a:bodyPr>
            <a:normAutofit/>
          </a:bodyPr>
          <a:lstStyle/>
          <a:p>
            <a:pPr lvl="0">
              <a:spcAft>
                <a:spcPts val="1800"/>
              </a:spcAft>
              <a:buClr>
                <a:schemeClr val="tx1"/>
              </a:buClr>
              <a:buSzPct val="125000"/>
              <a:buFont typeface="Arial" panose="020B0604020202020204" pitchFamily="34" charset="0"/>
              <a:buChar char="•"/>
            </a:pPr>
            <a:r>
              <a:rPr lang="en-US" sz="2400" dirty="0" smtClean="0"/>
              <a:t>Provide incentives for local communities and transit providers to leverage new sources of private funding for transit services.</a:t>
            </a:r>
          </a:p>
          <a:p>
            <a:pPr lvl="0">
              <a:spcAft>
                <a:spcPts val="1800"/>
              </a:spcAft>
              <a:buClr>
                <a:schemeClr val="tx1"/>
              </a:buClr>
              <a:buSzPct val="125000"/>
              <a:buFont typeface="Arial" panose="020B0604020202020204" pitchFamily="34" charset="0"/>
              <a:buChar char="•"/>
            </a:pPr>
            <a:r>
              <a:rPr lang="en-US" sz="2400" dirty="0" smtClean="0"/>
              <a:t>Explore ways to Increase State and All Sources of Potential Funding for Public Transportation</a:t>
            </a:r>
          </a:p>
          <a:p>
            <a:pPr>
              <a:spcAft>
                <a:spcPts val="1800"/>
              </a:spcAft>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E244D1-AA4F-43AD-B6F8-24BD48EBB0CB}" type="slidenum">
              <a:rPr lang="en-US" smtClean="0"/>
              <a:pPr>
                <a:defRPr/>
              </a:pPr>
              <a:t>68</a:t>
            </a:fld>
            <a:endParaRPr lang="en-US"/>
          </a:p>
        </p:txBody>
      </p:sp>
      <p:sp>
        <p:nvSpPr>
          <p:cNvPr id="2" name="Title 1"/>
          <p:cNvSpPr>
            <a:spLocks noGrp="1"/>
          </p:cNvSpPr>
          <p:nvPr>
            <p:ph type="title" idx="4294967295"/>
          </p:nvPr>
        </p:nvSpPr>
        <p:spPr>
          <a:xfrm>
            <a:off x="402528" y="762000"/>
            <a:ext cx="8229600" cy="2209800"/>
          </a:xfrm>
        </p:spPr>
        <p:txBody>
          <a:bodyPr>
            <a:noAutofit/>
          </a:bodyPr>
          <a:lstStyle/>
          <a:p>
            <a:pPr algn="l"/>
            <a:r>
              <a:rPr lang="en-US" sz="2800" dirty="0" smtClean="0">
                <a:solidFill>
                  <a:srgbClr val="FFFF00"/>
                </a:solidFill>
                <a:effectLst/>
              </a:rPr>
              <a:t>Goal 3:  Build Trust.  </a:t>
            </a:r>
            <a:r>
              <a:rPr lang="en-US" sz="2800" dirty="0" smtClean="0">
                <a:effectLst/>
              </a:rPr>
              <a:t>Demonstrate our core values of integrity, competence, and service, both individually and organizationally.</a:t>
            </a:r>
            <a:br>
              <a:rPr lang="en-US" sz="2800" dirty="0" smtClean="0">
                <a:effectLst/>
              </a:rPr>
            </a:br>
            <a:r>
              <a:rPr lang="en-US" sz="2800" dirty="0">
                <a:effectLst/>
              </a:rPr>
              <a:t/>
            </a:r>
            <a:br>
              <a:rPr lang="en-US" sz="2800" dirty="0">
                <a:effectLst/>
              </a:rPr>
            </a:br>
            <a:r>
              <a:rPr lang="en-US" sz="2800" dirty="0" smtClean="0">
                <a:effectLst/>
              </a:rPr>
              <a:t>Recommendations: </a:t>
            </a:r>
            <a:br>
              <a:rPr lang="en-US" sz="2800" dirty="0" smtClean="0">
                <a:effectLst/>
              </a:rPr>
            </a:br>
            <a:endParaRPr lang="en-US" sz="2800" dirty="0">
              <a:effectLst/>
            </a:endParaRPr>
          </a:p>
        </p:txBody>
      </p:sp>
      <p:sp>
        <p:nvSpPr>
          <p:cNvPr id="3" name="Content Placeholder 2"/>
          <p:cNvSpPr>
            <a:spLocks noGrp="1"/>
          </p:cNvSpPr>
          <p:nvPr>
            <p:ph idx="4294967295"/>
          </p:nvPr>
        </p:nvSpPr>
        <p:spPr>
          <a:xfrm>
            <a:off x="762000" y="2750288"/>
            <a:ext cx="8229600" cy="4038600"/>
          </a:xfrm>
        </p:spPr>
        <p:txBody>
          <a:bodyPr>
            <a:noAutofit/>
          </a:bodyPr>
          <a:lstStyle/>
          <a:p>
            <a:pPr lvl="0">
              <a:spcAft>
                <a:spcPts val="1800"/>
              </a:spcAft>
              <a:buClr>
                <a:schemeClr val="tx1"/>
              </a:buClr>
              <a:buSzPct val="125000"/>
              <a:buFont typeface="Arial" panose="020B0604020202020204" pitchFamily="34" charset="0"/>
              <a:buChar char="•"/>
            </a:pPr>
            <a:r>
              <a:rPr lang="en-US" sz="2400" dirty="0" smtClean="0"/>
              <a:t>Establish a Public Transportation Advisory Group </a:t>
            </a:r>
          </a:p>
          <a:p>
            <a:pPr lvl="0">
              <a:spcAft>
                <a:spcPts val="1800"/>
              </a:spcAft>
              <a:buClr>
                <a:schemeClr val="tx1"/>
              </a:buClr>
              <a:buSzPct val="125000"/>
              <a:buFont typeface="Arial" panose="020B0604020202020204" pitchFamily="34" charset="0"/>
              <a:buChar char="•"/>
            </a:pPr>
            <a:r>
              <a:rPr lang="en-US" sz="2400" dirty="0" smtClean="0"/>
              <a:t>Expand Education, Outreach, and Marketing </a:t>
            </a:r>
          </a:p>
          <a:p>
            <a:pPr lvl="0">
              <a:spcAft>
                <a:spcPts val="1800"/>
              </a:spcAft>
              <a:buClr>
                <a:schemeClr val="tx1"/>
              </a:buClr>
              <a:buSzPct val="125000"/>
              <a:buFont typeface="Arial" panose="020B0604020202020204" pitchFamily="34" charset="0"/>
              <a:buChar char="•"/>
            </a:pPr>
            <a:r>
              <a:rPr lang="en-US" sz="2400" dirty="0" smtClean="0"/>
              <a:t>Reinvigorate Provisions of Maine Revised Statutes Title 30-A, Part 2, Subpart 5, Chapter 163 Concerning Regional Transportation Corporations and Transition to Government or Quasi-governmental Governing Bodies</a:t>
            </a:r>
          </a:p>
          <a:p>
            <a:pPr>
              <a:spcAft>
                <a:spcPts val="1800"/>
              </a:spcAft>
            </a:pPr>
            <a:endParaRPr lang="en-US" sz="16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Next Steps</a:t>
            </a:r>
            <a:endParaRPr lang="en-US" dirty="0"/>
          </a:p>
        </p:txBody>
      </p:sp>
      <p:sp>
        <p:nvSpPr>
          <p:cNvPr id="4" name="Subtitle 3"/>
          <p:cNvSpPr>
            <a:spLocks noGrp="1"/>
          </p:cNvSpPr>
          <p:nvPr>
            <p:ph type="subTitle" idx="1"/>
          </p:nvPr>
        </p:nvSpPr>
        <p:spPr>
          <a:xfrm>
            <a:off x="533400" y="2819400"/>
            <a:ext cx="8160434" cy="1752600"/>
          </a:xfrm>
        </p:spPr>
        <p:txBody>
          <a:bodyPr>
            <a:normAutofit fontScale="92500" lnSpcReduction="10000"/>
          </a:bodyPr>
          <a:lstStyle/>
          <a:p>
            <a:r>
              <a:rPr lang="en-US" dirty="0" smtClean="0"/>
              <a:t>By understanding the central problem facing public transit and guided by the recommendations we are developing specific strategies to meet the need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1447799"/>
          </a:xfrm>
        </p:spPr>
        <p:txBody>
          <a:bodyPr/>
          <a:lstStyle/>
          <a:p>
            <a:r>
              <a:rPr lang="en-US" dirty="0" smtClean="0">
                <a:effectLst/>
              </a:rPr>
              <a:t>Two Part Presentation</a:t>
            </a:r>
            <a:endParaRPr lang="en-US" dirty="0">
              <a:effectLst/>
            </a:endParaRPr>
          </a:p>
        </p:txBody>
      </p:sp>
      <p:sp>
        <p:nvSpPr>
          <p:cNvPr id="3" name="Content Placeholder 2"/>
          <p:cNvSpPr>
            <a:spLocks noGrp="1"/>
          </p:cNvSpPr>
          <p:nvPr>
            <p:ph type="subTitle" idx="1"/>
          </p:nvPr>
        </p:nvSpPr>
        <p:spPr>
          <a:xfrm>
            <a:off x="457200" y="2819400"/>
            <a:ext cx="8236634" cy="3352800"/>
          </a:xfrm>
        </p:spPr>
        <p:txBody>
          <a:bodyPr>
            <a:normAutofit/>
          </a:bodyPr>
          <a:lstStyle/>
          <a:p>
            <a:pPr algn="l">
              <a:spcAft>
                <a:spcPts val="1200"/>
              </a:spcAft>
              <a:buClr>
                <a:schemeClr val="tx1">
                  <a:lumMod val="95000"/>
                </a:schemeClr>
              </a:buClr>
              <a:buSzPct val="150000"/>
              <a:buFont typeface="Arial" panose="020B0604020202020204" pitchFamily="34" charset="0"/>
              <a:buChar char="•"/>
            </a:pPr>
            <a:r>
              <a:rPr lang="en-US" dirty="0" smtClean="0"/>
              <a:t> Part One: Background, Inventory and 	Actual Conditions </a:t>
            </a:r>
            <a:endParaRPr lang="en-US" dirty="0"/>
          </a:p>
          <a:p>
            <a:pPr algn="l">
              <a:spcAft>
                <a:spcPts val="1200"/>
              </a:spcAft>
              <a:buClr>
                <a:schemeClr val="tx1">
                  <a:lumMod val="95000"/>
                </a:schemeClr>
              </a:buClr>
              <a:buSzPct val="150000"/>
              <a:buFont typeface="Arial" panose="020B0604020202020204" pitchFamily="34" charset="0"/>
              <a:buChar char="•"/>
            </a:pPr>
            <a:r>
              <a:rPr lang="en-US" dirty="0" smtClean="0"/>
              <a:t> Part Two: Findings, Recommendations 	and Strategies</a:t>
            </a:r>
          </a:p>
        </p:txBody>
      </p:sp>
    </p:spTree>
    <p:extLst>
      <p:ext uri="{BB962C8B-B14F-4D97-AF65-F5344CB8AC3E}">
        <p14:creationId xmlns:p14="http://schemas.microsoft.com/office/powerpoint/2010/main" xmlns="" val="33849627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p Arrow 8"/>
          <p:cNvSpPr/>
          <p:nvPr/>
        </p:nvSpPr>
        <p:spPr>
          <a:xfrm>
            <a:off x="762000" y="1371600"/>
            <a:ext cx="1219200" cy="48006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038600" y="3352800"/>
            <a:ext cx="1066800" cy="281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77C35ABA-4688-46FC-940E-CEE0F91A5229}" type="slidenum">
              <a:rPr lang="en-US" smtClean="0"/>
              <a:pPr>
                <a:defRPr/>
              </a:pPr>
              <a:t>70</a:t>
            </a:fld>
            <a:endParaRPr lang="en-US"/>
          </a:p>
        </p:txBody>
      </p:sp>
      <p:sp>
        <p:nvSpPr>
          <p:cNvPr id="5" name="Title 4"/>
          <p:cNvSpPr>
            <a:spLocks noGrp="1"/>
          </p:cNvSpPr>
          <p:nvPr>
            <p:ph type="title" idx="4294967295"/>
          </p:nvPr>
        </p:nvSpPr>
        <p:spPr>
          <a:xfrm>
            <a:off x="0" y="254000"/>
            <a:ext cx="8229600" cy="812800"/>
          </a:xfrm>
        </p:spPr>
        <p:txBody>
          <a:bodyPr/>
          <a:lstStyle/>
          <a:p>
            <a:r>
              <a:rPr lang="en-US" dirty="0" smtClean="0">
                <a:effectLst/>
              </a:rPr>
              <a:t>Summary of Problem</a:t>
            </a:r>
            <a:endParaRPr lang="en-US" dirty="0">
              <a:effectLst/>
            </a:endParaRPr>
          </a:p>
        </p:txBody>
      </p:sp>
      <p:sp>
        <p:nvSpPr>
          <p:cNvPr id="6" name="Content Placeholder 5"/>
          <p:cNvSpPr>
            <a:spLocks noGrp="1"/>
          </p:cNvSpPr>
          <p:nvPr>
            <p:ph idx="4294967295"/>
          </p:nvPr>
        </p:nvSpPr>
        <p:spPr>
          <a:xfrm>
            <a:off x="2057400" y="1636003"/>
            <a:ext cx="6172200" cy="614362"/>
          </a:xfrm>
        </p:spPr>
        <p:txBody>
          <a:bodyPr/>
          <a:lstStyle/>
          <a:p>
            <a:pPr>
              <a:buNone/>
            </a:pPr>
            <a:r>
              <a:rPr lang="en-US" dirty="0" smtClean="0"/>
              <a:t>Demand Exceeds Supply</a:t>
            </a:r>
            <a:endParaRPr lang="en-US" dirty="0"/>
          </a:p>
        </p:txBody>
      </p:sp>
      <p:sp>
        <p:nvSpPr>
          <p:cNvPr id="10" name="TextBox 9"/>
          <p:cNvSpPr txBox="1"/>
          <p:nvPr/>
        </p:nvSpPr>
        <p:spPr>
          <a:xfrm>
            <a:off x="3657600" y="2514600"/>
            <a:ext cx="2050561" cy="400110"/>
          </a:xfrm>
          <a:prstGeom prst="rect">
            <a:avLst/>
          </a:prstGeom>
          <a:noFill/>
        </p:spPr>
        <p:txBody>
          <a:bodyPr wrap="none" rtlCol="0">
            <a:spAutoFit/>
          </a:bodyPr>
          <a:lstStyle/>
          <a:p>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Unmet  Demand</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7" name="Straight Connector 16"/>
          <p:cNvCxnSpPr>
            <a:stCxn id="9" idx="0"/>
          </p:cNvCxnSpPr>
          <p:nvPr/>
        </p:nvCxnSpPr>
        <p:spPr>
          <a:xfrm>
            <a:off x="1371600" y="1371600"/>
            <a:ext cx="42672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838200" y="6248400"/>
            <a:ext cx="1056700" cy="369332"/>
          </a:xfrm>
          <a:prstGeom prst="rect">
            <a:avLst/>
          </a:prstGeom>
          <a:noFill/>
        </p:spPr>
        <p:txBody>
          <a:bodyPr wrap="none" rtlCol="0">
            <a:spAutoFit/>
          </a:bodyPr>
          <a:lstStyle/>
          <a:p>
            <a:r>
              <a:rPr lang="en-US" dirty="0" smtClean="0"/>
              <a:t>Demand</a:t>
            </a:r>
            <a:endParaRPr lang="en-US" dirty="0"/>
          </a:p>
        </p:txBody>
      </p:sp>
      <p:sp>
        <p:nvSpPr>
          <p:cNvPr id="14" name="TextBox 13"/>
          <p:cNvSpPr txBox="1"/>
          <p:nvPr/>
        </p:nvSpPr>
        <p:spPr>
          <a:xfrm>
            <a:off x="4114800" y="6248400"/>
            <a:ext cx="889987" cy="369332"/>
          </a:xfrm>
          <a:prstGeom prst="rect">
            <a:avLst/>
          </a:prstGeom>
          <a:noFill/>
        </p:spPr>
        <p:txBody>
          <a:bodyPr wrap="none" rtlCol="0">
            <a:spAutoFit/>
          </a:bodyPr>
          <a:lstStyle/>
          <a:p>
            <a:r>
              <a:rPr lang="en-US" dirty="0" smtClean="0"/>
              <a:t>Supply</a:t>
            </a:r>
            <a:endParaRPr lang="en-US" dirty="0"/>
          </a:p>
        </p:txBody>
      </p:sp>
    </p:spTree>
    <p:extLst>
      <p:ext uri="{BB962C8B-B14F-4D97-AF65-F5344CB8AC3E}">
        <p14:creationId xmlns:p14="http://schemas.microsoft.com/office/powerpoint/2010/main" xmlns="" val="22575931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90600"/>
          </a:xfrm>
        </p:spPr>
        <p:txBody>
          <a:bodyPr/>
          <a:lstStyle/>
          <a:p>
            <a:r>
              <a:rPr lang="en-US" dirty="0" smtClean="0">
                <a:effectLst/>
              </a:rPr>
              <a:t>Specific Strategies</a:t>
            </a:r>
            <a:endParaRPr lang="en-US" dirty="0">
              <a:effectLst/>
            </a:endParaRPr>
          </a:p>
        </p:txBody>
      </p:sp>
      <p:sp>
        <p:nvSpPr>
          <p:cNvPr id="4" name="Text Placeholder 3"/>
          <p:cNvSpPr>
            <a:spLocks noGrp="1"/>
          </p:cNvSpPr>
          <p:nvPr>
            <p:ph type="body" idx="1"/>
          </p:nvPr>
        </p:nvSpPr>
        <p:spPr>
          <a:xfrm>
            <a:off x="381000" y="1371600"/>
            <a:ext cx="4040188" cy="639762"/>
          </a:xfrm>
        </p:spPr>
        <p:txBody>
          <a:bodyPr/>
          <a:lstStyle/>
          <a:p>
            <a:r>
              <a:rPr lang="en-US" sz="2400" dirty="0" smtClean="0"/>
              <a:t>Reduce Demand</a:t>
            </a:r>
            <a:endParaRPr lang="en-US" sz="2400" dirty="0"/>
          </a:p>
        </p:txBody>
      </p:sp>
      <p:sp>
        <p:nvSpPr>
          <p:cNvPr id="6" name="Text Placeholder 5"/>
          <p:cNvSpPr>
            <a:spLocks noGrp="1"/>
          </p:cNvSpPr>
          <p:nvPr>
            <p:ph type="body" sz="half" idx="3"/>
          </p:nvPr>
        </p:nvSpPr>
        <p:spPr>
          <a:xfrm>
            <a:off x="4495800" y="1371600"/>
            <a:ext cx="4041775" cy="639762"/>
          </a:xfrm>
        </p:spPr>
        <p:txBody>
          <a:bodyPr/>
          <a:lstStyle/>
          <a:p>
            <a:r>
              <a:rPr lang="en-US" sz="2400" dirty="0" smtClean="0"/>
              <a:t>Increase supply</a:t>
            </a:r>
            <a:endParaRPr lang="en-US" sz="2400" dirty="0"/>
          </a:p>
        </p:txBody>
      </p:sp>
      <p:sp>
        <p:nvSpPr>
          <p:cNvPr id="5" name="Content Placeholder 4"/>
          <p:cNvSpPr>
            <a:spLocks noGrp="1"/>
          </p:cNvSpPr>
          <p:nvPr>
            <p:ph sz="quarter" idx="2"/>
          </p:nvPr>
        </p:nvSpPr>
        <p:spPr/>
        <p:txBody>
          <a:bodyPr/>
          <a:lstStyle/>
          <a:p>
            <a:pPr>
              <a:buClr>
                <a:schemeClr val="tx1"/>
              </a:buClr>
              <a:buSzPct val="150000"/>
              <a:buFont typeface="Arial" panose="020B0604020202020204" pitchFamily="34" charset="0"/>
              <a:buChar char="•"/>
            </a:pPr>
            <a:r>
              <a:rPr lang="en-US" sz="2400" b="1" dirty="0" smtClean="0"/>
              <a:t>Market Size Reduction</a:t>
            </a:r>
            <a:endParaRPr lang="en-US" sz="2400" dirty="0" smtClean="0"/>
          </a:p>
          <a:p>
            <a:pPr lvl="1">
              <a:buClr>
                <a:schemeClr val="tx1"/>
              </a:buClr>
              <a:buFont typeface="Arial" panose="020B0604020202020204" pitchFamily="34" charset="0"/>
              <a:buChar char="•"/>
            </a:pPr>
            <a:r>
              <a:rPr lang="en-US" sz="2400" b="1" dirty="0" smtClean="0"/>
              <a:t>Reduce Eligibility</a:t>
            </a:r>
            <a:endParaRPr lang="en-US" sz="2400" dirty="0" smtClean="0"/>
          </a:p>
          <a:p>
            <a:pPr>
              <a:buClr>
                <a:schemeClr val="tx1"/>
              </a:buClr>
              <a:buSzPct val="150000"/>
              <a:buFont typeface="Arial" panose="020B0604020202020204" pitchFamily="34" charset="0"/>
              <a:buChar char="•"/>
            </a:pPr>
            <a:r>
              <a:rPr lang="en-US" sz="2400" b="1" dirty="0" smtClean="0"/>
              <a:t>Price Increases		</a:t>
            </a:r>
            <a:endParaRPr lang="en-US" sz="2400" dirty="0" smtClean="0"/>
          </a:p>
          <a:p>
            <a:pPr>
              <a:buClr>
                <a:schemeClr val="tx1"/>
              </a:buClr>
              <a:buSzPct val="150000"/>
              <a:buFont typeface="Arial" panose="020B0604020202020204" pitchFamily="34" charset="0"/>
              <a:buChar char="•"/>
            </a:pPr>
            <a:r>
              <a:rPr lang="en-US" sz="2400" b="1" dirty="0" smtClean="0"/>
              <a:t>Product Changes</a:t>
            </a:r>
            <a:endParaRPr lang="en-US" sz="2400" dirty="0" smtClean="0"/>
          </a:p>
          <a:p>
            <a:pPr lvl="1">
              <a:buClr>
                <a:schemeClr val="tx1"/>
              </a:buClr>
              <a:buFont typeface="Arial" panose="020B0604020202020204" pitchFamily="34" charset="0"/>
              <a:buChar char="•"/>
            </a:pPr>
            <a:r>
              <a:rPr lang="en-US" sz="2400" b="1" dirty="0" smtClean="0"/>
              <a:t>Service Design</a:t>
            </a:r>
            <a:endParaRPr lang="en-US" sz="2400" dirty="0" smtClean="0"/>
          </a:p>
          <a:p>
            <a:pPr lvl="1">
              <a:buClr>
                <a:schemeClr val="tx1"/>
              </a:buClr>
              <a:buFont typeface="Arial" panose="020B0604020202020204" pitchFamily="34" charset="0"/>
              <a:buChar char="•"/>
            </a:pPr>
            <a:r>
              <a:rPr lang="en-US" sz="2400" b="1" dirty="0" smtClean="0"/>
              <a:t>Prioritization</a:t>
            </a:r>
            <a:endParaRPr lang="en-US" sz="2400" dirty="0" smtClean="0"/>
          </a:p>
          <a:p>
            <a:pPr lvl="1">
              <a:buClr>
                <a:schemeClr val="tx1"/>
              </a:buClr>
              <a:buFont typeface="Arial" panose="020B0604020202020204" pitchFamily="34" charset="0"/>
              <a:buChar char="•"/>
            </a:pPr>
            <a:r>
              <a:rPr lang="en-US" sz="2400" b="1" dirty="0" smtClean="0"/>
              <a:t>Marketing</a:t>
            </a:r>
            <a:endParaRPr lang="en-US" sz="2400" dirty="0" smtClean="0"/>
          </a:p>
          <a:p>
            <a:pPr>
              <a:buClr>
                <a:schemeClr val="tx1"/>
              </a:buClr>
              <a:buFont typeface="Arial" panose="020B0604020202020204" pitchFamily="34" charset="0"/>
              <a:buChar char="•"/>
            </a:pPr>
            <a:endParaRPr lang="en-US" dirty="0"/>
          </a:p>
        </p:txBody>
      </p:sp>
      <p:sp>
        <p:nvSpPr>
          <p:cNvPr id="7" name="Content Placeholder 6"/>
          <p:cNvSpPr>
            <a:spLocks noGrp="1"/>
          </p:cNvSpPr>
          <p:nvPr>
            <p:ph sz="quarter" idx="4"/>
          </p:nvPr>
        </p:nvSpPr>
        <p:spPr/>
        <p:txBody>
          <a:bodyPr/>
          <a:lstStyle/>
          <a:p>
            <a:pPr>
              <a:buClr>
                <a:schemeClr val="tx1"/>
              </a:buClr>
              <a:buSzPct val="150000"/>
              <a:buFont typeface="Arial" panose="020B0604020202020204" pitchFamily="34" charset="0"/>
              <a:buChar char="•"/>
            </a:pPr>
            <a:r>
              <a:rPr lang="en-US" sz="2400" b="1" dirty="0" smtClean="0"/>
              <a:t>Funding Increases</a:t>
            </a:r>
          </a:p>
          <a:p>
            <a:pPr>
              <a:buClr>
                <a:schemeClr val="tx1"/>
              </a:buClr>
              <a:buSzPct val="150000"/>
              <a:buFont typeface="Arial" panose="020B0604020202020204" pitchFamily="34" charset="0"/>
              <a:buChar char="•"/>
            </a:pPr>
            <a:r>
              <a:rPr lang="en-US" sz="2400" dirty="0" smtClean="0"/>
              <a:t>E</a:t>
            </a:r>
            <a:r>
              <a:rPr lang="en-US" sz="2400" b="1" dirty="0" smtClean="0"/>
              <a:t>fficiency Increases</a:t>
            </a:r>
            <a:endParaRPr lang="en-US" sz="2400" dirty="0" smtClean="0"/>
          </a:p>
          <a:p>
            <a:pPr lvl="1">
              <a:buClr>
                <a:schemeClr val="tx1">
                  <a:lumMod val="95000"/>
                </a:schemeClr>
              </a:buClr>
              <a:buFont typeface="Arial" panose="020B0604020202020204" pitchFamily="34" charset="0"/>
              <a:buChar char="•"/>
            </a:pPr>
            <a:r>
              <a:rPr lang="en-US" sz="2400" b="1" dirty="0" smtClean="0"/>
              <a:t>Coordination</a:t>
            </a:r>
            <a:endParaRPr lang="en-US" sz="2400" dirty="0" smtClean="0"/>
          </a:p>
          <a:p>
            <a:pPr lvl="1">
              <a:buClr>
                <a:schemeClr val="tx1">
                  <a:lumMod val="95000"/>
                </a:schemeClr>
              </a:buClr>
              <a:buFont typeface="Arial" panose="020B0604020202020204" pitchFamily="34" charset="0"/>
              <a:buChar char="•"/>
            </a:pPr>
            <a:r>
              <a:rPr lang="en-US" sz="2400" b="1" dirty="0" smtClean="0"/>
              <a:t>Administration</a:t>
            </a:r>
            <a:endParaRPr lang="en-US" sz="2400" dirty="0" smtClean="0"/>
          </a:p>
          <a:p>
            <a:pPr lvl="1">
              <a:buClr>
                <a:schemeClr val="tx1">
                  <a:lumMod val="95000"/>
                </a:schemeClr>
              </a:buClr>
              <a:buFont typeface="Arial" panose="020B0604020202020204" pitchFamily="34" charset="0"/>
              <a:buChar char="•"/>
            </a:pPr>
            <a:r>
              <a:rPr lang="en-US" sz="2400" b="1" dirty="0" smtClean="0"/>
              <a:t>Organization</a:t>
            </a:r>
            <a:endParaRPr lang="en-US" sz="2400" dirty="0" smtClean="0"/>
          </a:p>
          <a:p>
            <a:pPr lvl="1">
              <a:buClr>
                <a:schemeClr val="tx1">
                  <a:lumMod val="95000"/>
                </a:schemeClr>
              </a:buClr>
              <a:buFont typeface="Arial" panose="020B0604020202020204" pitchFamily="34" charset="0"/>
              <a:buChar char="•"/>
            </a:pPr>
            <a:r>
              <a:rPr lang="en-US" sz="2400" b="1" dirty="0" smtClean="0"/>
              <a:t>Monitoring</a:t>
            </a:r>
            <a:endParaRPr lang="en-US" sz="2400" dirty="0" smtClean="0"/>
          </a:p>
          <a:p>
            <a:pPr lvl="1">
              <a:buClr>
                <a:schemeClr val="tx1">
                  <a:lumMod val="95000"/>
                </a:schemeClr>
              </a:buClr>
              <a:buFont typeface="Arial" panose="020B0604020202020204" pitchFamily="34" charset="0"/>
              <a:buChar char="•"/>
            </a:pPr>
            <a:r>
              <a:rPr lang="en-US" sz="2400" b="1" dirty="0" smtClean="0"/>
              <a:t>Planning</a:t>
            </a:r>
            <a:endParaRPr lang="en-US" sz="2400" dirty="0" smtClean="0"/>
          </a:p>
          <a:p>
            <a:pPr lvl="1">
              <a:buClr>
                <a:schemeClr val="tx1">
                  <a:lumMod val="95000"/>
                </a:schemeClr>
              </a:buClr>
              <a:buFont typeface="Arial" panose="020B0604020202020204" pitchFamily="34" charset="0"/>
              <a:buChar char="•"/>
            </a:pPr>
            <a:r>
              <a:rPr lang="en-US" sz="2400" b="1" dirty="0" smtClean="0"/>
              <a:t>Technical Support </a:t>
            </a:r>
            <a:endParaRPr lang="en-US" sz="2400" dirty="0" smtClean="0"/>
          </a:p>
          <a:p>
            <a:pPr>
              <a:buClr>
                <a:schemeClr val="tx1">
                  <a:lumMod val="95000"/>
                </a:schemeClr>
              </a:buClr>
              <a:buSzPct val="150000"/>
              <a:buFont typeface="Arial" panose="020B0604020202020204" pitchFamily="34" charset="0"/>
              <a:buChar char="•"/>
            </a:pPr>
            <a:r>
              <a:rPr lang="en-US" sz="2400" b="1" dirty="0" smtClean="0"/>
              <a:t>Cost Reductions</a:t>
            </a:r>
            <a:endParaRPr lang="en-US" sz="2400" dirty="0" smtClean="0"/>
          </a:p>
          <a:p>
            <a:endParaRPr lang="en-US" dirty="0"/>
          </a:p>
        </p:txBody>
      </p:sp>
      <p:sp>
        <p:nvSpPr>
          <p:cNvPr id="2" name="Slide Number Placeholder 1"/>
          <p:cNvSpPr>
            <a:spLocks noGrp="1"/>
          </p:cNvSpPr>
          <p:nvPr>
            <p:ph type="sldNum" sz="quarter" idx="12"/>
          </p:nvPr>
        </p:nvSpPr>
        <p:spPr/>
        <p:txBody>
          <a:bodyPr/>
          <a:lstStyle/>
          <a:p>
            <a:pPr>
              <a:defRPr/>
            </a:pPr>
            <a:fld id="{77C35ABA-4688-46FC-940E-CEE0F91A5229}" type="slidenum">
              <a:rPr lang="en-US" smtClean="0"/>
              <a:pPr>
                <a:defRPr/>
              </a:pPr>
              <a:t>71</a:t>
            </a:fld>
            <a:endParaRPr lang="en-US"/>
          </a:p>
        </p:txBody>
      </p:sp>
      <p:sp>
        <p:nvSpPr>
          <p:cNvPr id="8" name="Down Arrow 7"/>
          <p:cNvSpPr/>
          <p:nvPr/>
        </p:nvSpPr>
        <p:spPr>
          <a:xfrm>
            <a:off x="3200400" y="12954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7315200" y="1219200"/>
            <a:ext cx="609600" cy="1066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0800000">
            <a:off x="3124200" y="1219200"/>
            <a:ext cx="685800" cy="10668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Realizations</a:t>
            </a:r>
            <a:endParaRPr lang="en-US" dirty="0"/>
          </a:p>
        </p:txBody>
      </p:sp>
      <p:sp>
        <p:nvSpPr>
          <p:cNvPr id="9" name="Content Placeholder 8"/>
          <p:cNvSpPr>
            <a:spLocks noGrp="1"/>
          </p:cNvSpPr>
          <p:nvPr>
            <p:ph idx="1"/>
          </p:nvPr>
        </p:nvSpPr>
        <p:spPr>
          <a:xfrm>
            <a:off x="457200" y="1646236"/>
            <a:ext cx="8229600" cy="4830763"/>
          </a:xfrm>
        </p:spPr>
        <p:txBody>
          <a:bodyPr>
            <a:normAutofit fontScale="92500" lnSpcReduction="10000"/>
          </a:bodyPr>
          <a:lstStyle/>
          <a:p>
            <a:pPr>
              <a:buClr>
                <a:schemeClr val="tx1"/>
              </a:buClr>
              <a:buSzPct val="150000"/>
              <a:buFont typeface="Arial" pitchFamily="34" charset="0"/>
              <a:buChar char="•"/>
            </a:pPr>
            <a:r>
              <a:rPr lang="en-US" dirty="0" smtClean="0">
                <a:ea typeface="Times New Roman" panose="02020603050405020304" pitchFamily="18" charset="0"/>
                <a:cs typeface="Times New Roman" panose="02020603050405020304" pitchFamily="18" charset="0"/>
              </a:rPr>
              <a:t>Total annual additional costs range between $8.5M and $16.1M to meet 20%.</a:t>
            </a:r>
            <a:endParaRPr lang="en-US" sz="800" dirty="0" smtClean="0">
              <a:ea typeface="Times New Roman" panose="02020603050405020304" pitchFamily="18" charset="0"/>
              <a:cs typeface="Times New Roman" panose="02020603050405020304" pitchFamily="18" charset="0"/>
            </a:endParaRPr>
          </a:p>
          <a:p>
            <a:pPr>
              <a:buClr>
                <a:schemeClr val="tx1"/>
              </a:buClr>
              <a:buSzPct val="150000"/>
              <a:buNone/>
            </a:pPr>
            <a:endParaRPr lang="en-US" dirty="0" smtClean="0">
              <a:ea typeface="Times New Roman" panose="02020603050405020304" pitchFamily="18" charset="0"/>
              <a:cs typeface="Times New Roman" panose="02020603050405020304" pitchFamily="18" charset="0"/>
            </a:endParaRPr>
          </a:p>
          <a:p>
            <a:pPr>
              <a:buClr>
                <a:schemeClr val="tx1"/>
              </a:buClr>
              <a:buSzPct val="150000"/>
              <a:buFont typeface="Arial" pitchFamily="34" charset="0"/>
              <a:buChar char="•"/>
            </a:pPr>
            <a:r>
              <a:rPr lang="en-US" dirty="0" smtClean="0">
                <a:ea typeface="Times New Roman" panose="02020603050405020304" pitchFamily="18" charset="0"/>
                <a:cs typeface="Times New Roman" panose="02020603050405020304" pitchFamily="18" charset="0"/>
              </a:rPr>
              <a:t>Funding increases of this magnitude are unlikely so focus is on service design, cost reductions and efficiency. </a:t>
            </a:r>
          </a:p>
          <a:p>
            <a:pPr>
              <a:buClr>
                <a:schemeClr val="tx1"/>
              </a:buClr>
              <a:buSzPct val="150000"/>
              <a:buNone/>
            </a:pPr>
            <a:endParaRPr lang="en-US" dirty="0" smtClean="0">
              <a:ea typeface="Times New Roman" panose="02020603050405020304" pitchFamily="18" charset="0"/>
              <a:cs typeface="Times New Roman" panose="02020603050405020304" pitchFamily="18" charset="0"/>
            </a:endParaRPr>
          </a:p>
          <a:p>
            <a:pPr>
              <a:buClr>
                <a:schemeClr val="tx1"/>
              </a:buClr>
              <a:buSzPct val="150000"/>
              <a:buFont typeface="Arial" pitchFamily="34" charset="0"/>
              <a:buChar char="•"/>
            </a:pPr>
            <a:r>
              <a:rPr lang="en-US" dirty="0" smtClean="0">
                <a:ea typeface="Times New Roman" panose="02020603050405020304" pitchFamily="18" charset="0"/>
                <a:cs typeface="Times New Roman" panose="02020603050405020304" pitchFamily="18" charset="0"/>
              </a:rPr>
              <a:t>Each service provider funded by the state will engage in a detailed service analysis and plan culminating in a revised service delivery program in 2017. </a:t>
            </a:r>
          </a:p>
          <a:p>
            <a:pPr>
              <a:buClr>
                <a:schemeClr val="tx1"/>
              </a:buClr>
              <a:buSzPct val="150000"/>
              <a:buFont typeface="Arial" pitchFamily="34" charset="0"/>
              <a:buChar char="•"/>
            </a:pPr>
            <a:endParaRPr lang="en-US" dirty="0"/>
          </a:p>
        </p:txBody>
      </p:sp>
      <p:sp>
        <p:nvSpPr>
          <p:cNvPr id="7" name="Slide Number Placeholder 6"/>
          <p:cNvSpPr>
            <a:spLocks noGrp="1"/>
          </p:cNvSpPr>
          <p:nvPr>
            <p:ph type="sldNum" sz="quarter" idx="12"/>
          </p:nvPr>
        </p:nvSpPr>
        <p:spPr/>
        <p:txBody>
          <a:bodyPr/>
          <a:lstStyle/>
          <a:p>
            <a:pPr>
              <a:defRPr/>
            </a:pPr>
            <a:fld id="{4F84B4D0-6C77-4243-AE21-DD4BA1FBDB33}"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Break</a:t>
            </a:r>
            <a:endParaRPr lang="en-US" dirty="0"/>
          </a:p>
        </p:txBody>
      </p:sp>
      <p:sp>
        <p:nvSpPr>
          <p:cNvPr id="6" name="Subtitle 5"/>
          <p:cNvSpPr>
            <a:spLocks noGrp="1"/>
          </p:cNvSpPr>
          <p:nvPr>
            <p:ph type="subTitle" idx="1"/>
          </p:nvPr>
        </p:nvSpPr>
        <p:spPr/>
        <p:txBody>
          <a:bodyPr/>
          <a:lstStyle/>
          <a:p>
            <a:r>
              <a:rPr lang="en-US" dirty="0" smtClean="0"/>
              <a:t>15 Minutes</a:t>
            </a:r>
            <a:endParaRPr lang="en-US" dirty="0"/>
          </a:p>
        </p:txBody>
      </p:sp>
      <p:sp>
        <p:nvSpPr>
          <p:cNvPr id="4" name="Slide Number Placeholder 3"/>
          <p:cNvSpPr>
            <a:spLocks noGrp="1"/>
          </p:cNvSpPr>
          <p:nvPr>
            <p:ph type="sldNum" sz="quarter" idx="11"/>
          </p:nvPr>
        </p:nvSpPr>
        <p:spPr/>
        <p:txBody>
          <a:bodyPr/>
          <a:lstStyle/>
          <a:p>
            <a:pPr>
              <a:defRPr/>
            </a:pPr>
            <a:fld id="{99E244D1-AA4F-43AD-B6F8-24BD48EBB0CB}" type="slidenum">
              <a:rPr lang="en-US"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1752599"/>
          </a:xfrm>
        </p:spPr>
        <p:txBody>
          <a:bodyPr>
            <a:normAutofit/>
          </a:bodyPr>
          <a:lstStyle/>
          <a:p>
            <a:r>
              <a:rPr lang="en-US" dirty="0" smtClean="0">
                <a:effectLst/>
              </a:rPr>
              <a:t>Questions and Comments</a:t>
            </a:r>
            <a:endParaRPr lang="en-US" dirty="0">
              <a:effectLst/>
            </a:endParaRPr>
          </a:p>
        </p:txBody>
      </p:sp>
      <p:pic>
        <p:nvPicPr>
          <p:cNvPr id="3" name="Picture 2"/>
          <p:cNvPicPr/>
          <p:nvPr/>
        </p:nvPicPr>
        <p:blipFill>
          <a:blip r:embed="rId3" cstate="print">
            <a:extLst>
              <a:ext uri="{BEBA8EAE-BF5A-486C-A8C5-ECC9F3942E4B}">
                <a14:imgProps xmlns:a14="http://schemas.microsoft.com/office/drawing/2010/main" xmlns="">
                  <a14:imgLayer r:embed="rId4">
                    <a14:imgEffect>
                      <a14:artisticPencilSketch/>
                    </a14:imgEffect>
                  </a14:imgLayer>
                </a14:imgProps>
              </a:ext>
              <a:ext uri="{28A0092B-C50C-407E-A947-70E740481C1C}">
                <a14:useLocalDpi xmlns:a14="http://schemas.microsoft.com/office/drawing/2010/main" xmlns="" val="0"/>
              </a:ext>
            </a:extLst>
          </a:blip>
          <a:stretch>
            <a:fillRect/>
          </a:stretch>
        </p:blipFill>
        <p:spPr>
          <a:xfrm>
            <a:off x="1371600" y="2790825"/>
            <a:ext cx="6100763" cy="4067175"/>
          </a:xfrm>
          <a:prstGeom prst="rect">
            <a:avLst/>
          </a:prstGeom>
          <a:ln>
            <a:noFill/>
          </a:ln>
          <a:effectLst>
            <a:softEdge rad="112500"/>
          </a:effectLst>
        </p:spPr>
      </p:pic>
      <p:sp>
        <p:nvSpPr>
          <p:cNvPr id="81921" name="Text Box 2"/>
          <p:cNvSpPr txBox="1">
            <a:spLocks noChangeArrowheads="1"/>
          </p:cNvSpPr>
          <p:nvPr/>
        </p:nvSpPr>
        <p:spPr bwMode="auto">
          <a:xfrm rot="366605">
            <a:off x="5580244" y="3296003"/>
            <a:ext cx="1819275" cy="428625"/>
          </a:xfrm>
          <a:prstGeom prst="rect">
            <a:avLst/>
          </a:prstGeom>
          <a:gradFill rotWithShape="0">
            <a:gsLst>
              <a:gs pos="0">
                <a:srgbClr val="000000">
                  <a:alpha val="0"/>
                </a:srgbClr>
              </a:gs>
              <a:gs pos="74001">
                <a:srgbClr val="B0C6E1">
                  <a:alpha val="74001"/>
                </a:srgbClr>
              </a:gs>
              <a:gs pos="83000">
                <a:srgbClr val="B0C6E1">
                  <a:alpha val="83000"/>
                </a:srgbClr>
              </a:gs>
              <a:gs pos="100000">
                <a:srgbClr val="CAD9EB"/>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rebuchet MS" pitchFamily="34" charset="0"/>
                <a:cs typeface="Arial" pitchFamily="34" charset="0"/>
              </a:rPr>
              <a:t>Somewhere Special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rebuchet MS" pitchFamily="34" charset="0"/>
                <a:cs typeface="Arial" pitchFamily="34" charset="0"/>
              </a:rPr>
              <a:t>In Maine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811963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Implementation of Recommendations</a:t>
            </a:r>
            <a:endParaRPr lang="en-US" dirty="0"/>
          </a:p>
        </p:txBody>
      </p:sp>
      <p:graphicFrame>
        <p:nvGraphicFramePr>
          <p:cNvPr id="8" name="Content Placeholder 7"/>
          <p:cNvGraphicFramePr>
            <a:graphicFrameLocks noGrp="1"/>
          </p:cNvGraphicFramePr>
          <p:nvPr>
            <p:ph idx="1"/>
          </p:nvPr>
        </p:nvGraphicFramePr>
        <p:xfrm>
          <a:off x="76200" y="1670296"/>
          <a:ext cx="8839200" cy="4942340"/>
        </p:xfrm>
        <a:graphic>
          <a:graphicData uri="http://schemas.openxmlformats.org/drawingml/2006/table">
            <a:tbl>
              <a:tblPr firstRow="1" bandRow="1">
                <a:tableStyleId>{5C22544A-7EE6-4342-B048-85BDC9FD1C3A}</a:tableStyleId>
              </a:tblPr>
              <a:tblGrid>
                <a:gridCol w="1066800"/>
                <a:gridCol w="1219200"/>
                <a:gridCol w="1133475"/>
                <a:gridCol w="1152525"/>
                <a:gridCol w="1066800"/>
                <a:gridCol w="914400"/>
                <a:gridCol w="990600"/>
                <a:gridCol w="1295400"/>
              </a:tblGrid>
              <a:tr h="655380">
                <a:tc gridSpan="6">
                  <a:txBody>
                    <a:bodyPr/>
                    <a:lstStyle/>
                    <a:p>
                      <a:pPr algn="ctr"/>
                      <a:endParaRPr lang="en-US" dirty="0" smtClean="0"/>
                    </a:p>
                    <a:p>
                      <a:pPr algn="ctr"/>
                      <a:r>
                        <a:rPr lang="en-US" dirty="0" smtClean="0"/>
                        <a:t>2016</a:t>
                      </a:r>
                    </a:p>
                    <a:p>
                      <a:pPr algn="ct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gridSpan="2">
                  <a:txBody>
                    <a:bodyPr/>
                    <a:lstStyle/>
                    <a:p>
                      <a:pPr algn="ctr"/>
                      <a:endParaRPr lang="en-US" dirty="0" smtClean="0"/>
                    </a:p>
                    <a:p>
                      <a:pPr algn="ctr"/>
                      <a:r>
                        <a:rPr lang="en-US" dirty="0" smtClean="0"/>
                        <a:t>2017</a:t>
                      </a:r>
                      <a:endParaRPr lang="en-US" dirty="0"/>
                    </a:p>
                  </a:txBody>
                  <a:tcPr/>
                </a:tc>
                <a:tc hMerge="1">
                  <a:txBody>
                    <a:bodyPr/>
                    <a:lstStyle/>
                    <a:p>
                      <a:endParaRPr lang="en-US" dirty="0"/>
                    </a:p>
                  </a:txBody>
                  <a:tcPr/>
                </a:tc>
              </a:tr>
              <a:tr h="929203">
                <a:tc>
                  <a:txBody>
                    <a:bodyPr/>
                    <a:lstStyle/>
                    <a:p>
                      <a:pPr marL="0" marR="0" algn="ctr">
                        <a:lnSpc>
                          <a:spcPct val="115000"/>
                        </a:lnSpc>
                        <a:spcBef>
                          <a:spcPts val="0"/>
                        </a:spcBef>
                        <a:spcAft>
                          <a:spcPts val="0"/>
                        </a:spcAft>
                      </a:pPr>
                      <a:endParaRPr lang="en-US" sz="1400" dirty="0">
                        <a:latin typeface="Arial"/>
                        <a:ea typeface="Times New Roman"/>
                        <a:cs typeface="Arial"/>
                      </a:endParaRPr>
                    </a:p>
                    <a:p>
                      <a:pPr marL="0" marR="0" algn="ctr">
                        <a:lnSpc>
                          <a:spcPct val="115000"/>
                        </a:lnSpc>
                        <a:spcBef>
                          <a:spcPts val="0"/>
                        </a:spcBef>
                        <a:spcAft>
                          <a:spcPts val="0"/>
                        </a:spcAft>
                      </a:pPr>
                      <a:r>
                        <a:rPr lang="en-US" sz="1400" dirty="0">
                          <a:latin typeface="Arial"/>
                          <a:ea typeface="Times New Roman"/>
                          <a:cs typeface="Arial"/>
                        </a:rPr>
                        <a:t>January</a:t>
                      </a:r>
                      <a:endParaRPr lang="en-US" sz="1800" dirty="0">
                        <a:latin typeface="Arial"/>
                        <a:ea typeface="Times New Roman"/>
                        <a:cs typeface="Times New Roman"/>
                      </a:endParaRPr>
                    </a:p>
                    <a:p>
                      <a:pPr marL="0" marR="0" algn="ctr">
                        <a:lnSpc>
                          <a:spcPct val="115000"/>
                        </a:lnSpc>
                        <a:spcBef>
                          <a:spcPts val="0"/>
                        </a:spcBef>
                        <a:spcAft>
                          <a:spcPts val="0"/>
                        </a:spcAft>
                      </a:pPr>
                      <a:r>
                        <a:rPr lang="en-US" sz="1400" dirty="0">
                          <a:latin typeface="Arial"/>
                          <a:ea typeface="Times New Roman"/>
                          <a:cs typeface="Arial"/>
                        </a:rPr>
                        <a:t>28</a:t>
                      </a:r>
                      <a:endParaRPr lang="en-US" sz="1800" dirty="0">
                        <a:latin typeface="Arial"/>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latin typeface="Arial"/>
                        <a:ea typeface="Times New Roman"/>
                        <a:cs typeface="Arial"/>
                      </a:endParaRPr>
                    </a:p>
                    <a:p>
                      <a:pPr marL="0" marR="0" algn="ctr">
                        <a:lnSpc>
                          <a:spcPct val="115000"/>
                        </a:lnSpc>
                        <a:spcBef>
                          <a:spcPts val="0"/>
                        </a:spcBef>
                        <a:spcAft>
                          <a:spcPts val="0"/>
                        </a:spcAft>
                      </a:pPr>
                      <a:r>
                        <a:rPr lang="en-US" sz="1400" dirty="0">
                          <a:latin typeface="Arial"/>
                          <a:ea typeface="Times New Roman"/>
                          <a:cs typeface="Arial"/>
                        </a:rPr>
                        <a:t>February - April</a:t>
                      </a:r>
                      <a:endParaRPr lang="en-US" sz="1800" dirty="0">
                        <a:latin typeface="Arial"/>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latin typeface="Arial"/>
                        <a:ea typeface="Times New Roman"/>
                        <a:cs typeface="Arial"/>
                      </a:endParaRPr>
                    </a:p>
                    <a:p>
                      <a:pPr marL="0" marR="0" algn="ctr">
                        <a:lnSpc>
                          <a:spcPct val="115000"/>
                        </a:lnSpc>
                        <a:spcBef>
                          <a:spcPts val="0"/>
                        </a:spcBef>
                        <a:spcAft>
                          <a:spcPts val="0"/>
                        </a:spcAft>
                      </a:pPr>
                      <a:r>
                        <a:rPr lang="en-US" sz="1400" dirty="0">
                          <a:latin typeface="Arial"/>
                          <a:ea typeface="Times New Roman"/>
                          <a:cs typeface="Arial"/>
                        </a:rPr>
                        <a:t>March</a:t>
                      </a:r>
                      <a:endParaRPr lang="en-US" sz="1800" dirty="0">
                        <a:latin typeface="Arial"/>
                        <a:ea typeface="Times New Roman"/>
                        <a:cs typeface="Times New Roman"/>
                      </a:endParaRPr>
                    </a:p>
                    <a:p>
                      <a:pPr marL="0" marR="0" algn="ctr">
                        <a:lnSpc>
                          <a:spcPct val="115000"/>
                        </a:lnSpc>
                        <a:spcBef>
                          <a:spcPts val="0"/>
                        </a:spcBef>
                        <a:spcAft>
                          <a:spcPts val="0"/>
                        </a:spcAft>
                      </a:pPr>
                      <a:r>
                        <a:rPr lang="en-US" sz="1400" dirty="0">
                          <a:latin typeface="Arial"/>
                          <a:ea typeface="Times New Roman"/>
                          <a:cs typeface="Arial"/>
                        </a:rPr>
                        <a:t>16</a:t>
                      </a:r>
                      <a:endParaRPr lang="en-US" sz="1800" dirty="0">
                        <a:latin typeface="Arial"/>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latin typeface="Arial"/>
                        <a:ea typeface="Times New Roman"/>
                        <a:cs typeface="Arial"/>
                      </a:endParaRPr>
                    </a:p>
                    <a:p>
                      <a:pPr marL="0" marR="0" algn="ctr">
                        <a:lnSpc>
                          <a:spcPct val="115000"/>
                        </a:lnSpc>
                        <a:spcBef>
                          <a:spcPts val="0"/>
                        </a:spcBef>
                        <a:spcAft>
                          <a:spcPts val="0"/>
                        </a:spcAft>
                      </a:pPr>
                      <a:r>
                        <a:rPr lang="en-US" sz="1400" dirty="0">
                          <a:latin typeface="Arial"/>
                          <a:ea typeface="Times New Roman"/>
                          <a:cs typeface="Arial"/>
                        </a:rPr>
                        <a:t>May</a:t>
                      </a:r>
                      <a:endParaRPr lang="en-US" sz="1800" dirty="0">
                        <a:latin typeface="Arial"/>
                        <a:ea typeface="Times New Roman"/>
                        <a:cs typeface="Times New Roman"/>
                      </a:endParaRPr>
                    </a:p>
                    <a:p>
                      <a:pPr marL="0" marR="0" algn="ctr">
                        <a:lnSpc>
                          <a:spcPct val="115000"/>
                        </a:lnSpc>
                        <a:spcBef>
                          <a:spcPts val="0"/>
                        </a:spcBef>
                        <a:spcAft>
                          <a:spcPts val="0"/>
                        </a:spcAft>
                      </a:pPr>
                      <a:r>
                        <a:rPr lang="en-US" sz="1400" dirty="0">
                          <a:latin typeface="Arial"/>
                          <a:ea typeface="Times New Roman"/>
                          <a:cs typeface="Arial"/>
                        </a:rPr>
                        <a:t>1</a:t>
                      </a:r>
                      <a:endParaRPr lang="en-US" sz="1800" dirty="0">
                        <a:latin typeface="Arial"/>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latin typeface="Arial"/>
                        <a:ea typeface="Times New Roman"/>
                        <a:cs typeface="Arial"/>
                      </a:endParaRPr>
                    </a:p>
                    <a:p>
                      <a:pPr marL="0" marR="0" algn="ctr">
                        <a:lnSpc>
                          <a:spcPct val="115000"/>
                        </a:lnSpc>
                        <a:spcBef>
                          <a:spcPts val="0"/>
                        </a:spcBef>
                        <a:spcAft>
                          <a:spcPts val="0"/>
                        </a:spcAft>
                      </a:pPr>
                      <a:r>
                        <a:rPr lang="en-US" sz="1400" dirty="0">
                          <a:latin typeface="Arial"/>
                          <a:ea typeface="Times New Roman"/>
                          <a:cs typeface="Arial"/>
                        </a:rPr>
                        <a:t>June</a:t>
                      </a:r>
                      <a:endParaRPr lang="en-US" sz="1800" dirty="0">
                        <a:latin typeface="Arial"/>
                        <a:ea typeface="Times New Roman"/>
                        <a:cs typeface="Times New Roman"/>
                      </a:endParaRPr>
                    </a:p>
                    <a:p>
                      <a:pPr marL="0" marR="0" algn="ctr">
                        <a:lnSpc>
                          <a:spcPct val="115000"/>
                        </a:lnSpc>
                        <a:spcBef>
                          <a:spcPts val="0"/>
                        </a:spcBef>
                        <a:spcAft>
                          <a:spcPts val="0"/>
                        </a:spcAft>
                      </a:pPr>
                      <a:r>
                        <a:rPr lang="en-US" sz="1400" dirty="0">
                          <a:latin typeface="Arial"/>
                          <a:ea typeface="Times New Roman"/>
                          <a:cs typeface="Arial"/>
                        </a:rPr>
                        <a:t>8</a:t>
                      </a:r>
                      <a:endParaRPr lang="en-US" sz="1800" dirty="0">
                        <a:latin typeface="Arial"/>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latin typeface="Arial"/>
                        <a:ea typeface="Times New Roman"/>
                        <a:cs typeface="Arial"/>
                      </a:endParaRPr>
                    </a:p>
                    <a:p>
                      <a:pPr marL="0" marR="0" algn="ctr">
                        <a:lnSpc>
                          <a:spcPct val="115000"/>
                        </a:lnSpc>
                        <a:spcBef>
                          <a:spcPts val="0"/>
                        </a:spcBef>
                        <a:spcAft>
                          <a:spcPts val="0"/>
                        </a:spcAft>
                      </a:pPr>
                      <a:r>
                        <a:rPr lang="en-US" sz="1400" dirty="0">
                          <a:latin typeface="Arial"/>
                          <a:ea typeface="Times New Roman"/>
                          <a:cs typeface="Arial"/>
                        </a:rPr>
                        <a:t>July</a:t>
                      </a:r>
                      <a:endParaRPr lang="en-US" sz="1800" dirty="0">
                        <a:latin typeface="Arial"/>
                        <a:ea typeface="Times New Roman"/>
                        <a:cs typeface="Times New Roman"/>
                      </a:endParaRPr>
                    </a:p>
                    <a:p>
                      <a:pPr marL="0" marR="0" algn="ctr">
                        <a:lnSpc>
                          <a:spcPct val="115000"/>
                        </a:lnSpc>
                        <a:spcBef>
                          <a:spcPts val="0"/>
                        </a:spcBef>
                        <a:spcAft>
                          <a:spcPts val="0"/>
                        </a:spcAft>
                      </a:pPr>
                      <a:r>
                        <a:rPr lang="en-US" sz="1400" dirty="0">
                          <a:latin typeface="Arial"/>
                          <a:ea typeface="Times New Roman"/>
                          <a:cs typeface="Arial"/>
                        </a:rPr>
                        <a:t>12</a:t>
                      </a:r>
                      <a:endParaRPr lang="en-US" sz="1800" dirty="0">
                        <a:latin typeface="Arial"/>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latin typeface="Arial"/>
                        <a:ea typeface="Times New Roman"/>
                        <a:cs typeface="Arial"/>
                      </a:endParaRPr>
                    </a:p>
                    <a:p>
                      <a:pPr marL="0" marR="0" algn="ctr">
                        <a:lnSpc>
                          <a:spcPct val="115000"/>
                        </a:lnSpc>
                        <a:spcBef>
                          <a:spcPts val="0"/>
                        </a:spcBef>
                        <a:spcAft>
                          <a:spcPts val="0"/>
                        </a:spcAft>
                      </a:pPr>
                      <a:r>
                        <a:rPr lang="en-US" sz="1400" dirty="0">
                          <a:latin typeface="Arial"/>
                          <a:ea typeface="Times New Roman"/>
                          <a:cs typeface="Arial"/>
                        </a:rPr>
                        <a:t>January</a:t>
                      </a:r>
                      <a:endParaRPr lang="en-US" sz="1800" dirty="0">
                        <a:latin typeface="Arial"/>
                        <a:ea typeface="Times New Roman"/>
                        <a:cs typeface="Times New Roman"/>
                      </a:endParaRPr>
                    </a:p>
                    <a:p>
                      <a:pPr marL="0" marR="0" algn="ctr">
                        <a:lnSpc>
                          <a:spcPct val="115000"/>
                        </a:lnSpc>
                        <a:spcBef>
                          <a:spcPts val="0"/>
                        </a:spcBef>
                        <a:spcAft>
                          <a:spcPts val="0"/>
                        </a:spcAft>
                      </a:pPr>
                      <a:r>
                        <a:rPr lang="en-US" sz="1400" dirty="0">
                          <a:latin typeface="Arial"/>
                          <a:ea typeface="Times New Roman"/>
                          <a:cs typeface="Arial"/>
                        </a:rPr>
                        <a:t>15</a:t>
                      </a:r>
                      <a:endParaRPr lang="en-US" sz="1800" dirty="0">
                        <a:latin typeface="Arial"/>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latin typeface="Arial"/>
                        <a:ea typeface="Times New Roman"/>
                        <a:cs typeface="Arial"/>
                      </a:endParaRPr>
                    </a:p>
                    <a:p>
                      <a:pPr marL="0" marR="0" algn="ctr">
                        <a:lnSpc>
                          <a:spcPct val="115000"/>
                        </a:lnSpc>
                        <a:spcBef>
                          <a:spcPts val="0"/>
                        </a:spcBef>
                        <a:spcAft>
                          <a:spcPts val="0"/>
                        </a:spcAft>
                      </a:pPr>
                      <a:r>
                        <a:rPr lang="en-US" sz="1400" dirty="0">
                          <a:latin typeface="Arial"/>
                          <a:ea typeface="Times New Roman"/>
                          <a:cs typeface="Arial"/>
                        </a:rPr>
                        <a:t>April</a:t>
                      </a:r>
                      <a:endParaRPr lang="en-US" sz="1800" dirty="0">
                        <a:latin typeface="Arial"/>
                        <a:ea typeface="Times New Roman"/>
                        <a:cs typeface="Times New Roman"/>
                      </a:endParaRPr>
                    </a:p>
                    <a:p>
                      <a:pPr marL="0" marR="0" algn="ctr">
                        <a:lnSpc>
                          <a:spcPct val="115000"/>
                        </a:lnSpc>
                        <a:spcBef>
                          <a:spcPts val="0"/>
                        </a:spcBef>
                        <a:spcAft>
                          <a:spcPts val="0"/>
                        </a:spcAft>
                      </a:pPr>
                      <a:r>
                        <a:rPr lang="en-US" sz="1400" dirty="0">
                          <a:latin typeface="Arial"/>
                          <a:ea typeface="Times New Roman"/>
                          <a:cs typeface="Arial"/>
                        </a:rPr>
                        <a:t>15</a:t>
                      </a:r>
                      <a:endParaRPr lang="en-US" sz="1800" dirty="0">
                        <a:latin typeface="Arial"/>
                        <a:ea typeface="Times New Roman"/>
                        <a:cs typeface="Times New Roman"/>
                      </a:endParaRPr>
                    </a:p>
                  </a:txBody>
                  <a:tcPr marL="68580" marR="68580" marT="0" marB="0"/>
                </a:tc>
              </a:tr>
              <a:tr h="655380">
                <a:tc>
                  <a:txBody>
                    <a:bodyPr/>
                    <a:lstStyle/>
                    <a:p>
                      <a:pPr marL="0" marR="0">
                        <a:lnSpc>
                          <a:spcPct val="115000"/>
                        </a:lnSpc>
                        <a:spcBef>
                          <a:spcPts val="0"/>
                        </a:spcBef>
                        <a:spcAft>
                          <a:spcPts val="0"/>
                        </a:spcAft>
                      </a:pPr>
                      <a:endParaRPr lang="en-US" sz="1800" dirty="0">
                        <a:highlight>
                          <a:srgbClr val="00FFFF"/>
                        </a:highlight>
                        <a:latin typeface="Arial"/>
                        <a:ea typeface="Times New Roman"/>
                        <a:cs typeface="Arial"/>
                      </a:endParaRPr>
                    </a:p>
                    <a:p>
                      <a:pPr marL="0" marR="0">
                        <a:lnSpc>
                          <a:spcPct val="115000"/>
                        </a:lnSpc>
                        <a:spcBef>
                          <a:spcPts val="0"/>
                        </a:spcBef>
                        <a:spcAft>
                          <a:spcPts val="0"/>
                        </a:spcAft>
                      </a:pPr>
                      <a:r>
                        <a:rPr lang="en-US" sz="1800" dirty="0">
                          <a:highlight>
                            <a:srgbClr val="00FFFF"/>
                          </a:highlight>
                          <a:latin typeface="Arial"/>
                          <a:ea typeface="Times New Roman"/>
                          <a:cs typeface="Arial"/>
                        </a:rPr>
                        <a:t>Advisory Council Meeting</a:t>
                      </a:r>
                      <a:endParaRPr lang="en-US" sz="2400" dirty="0">
                        <a:latin typeface="Arial"/>
                        <a:ea typeface="Times New Roman"/>
                        <a:cs typeface="Times New Roman"/>
                      </a:endParaRPr>
                    </a:p>
                    <a:p>
                      <a:pPr marL="0" marR="0" algn="just">
                        <a:spcBef>
                          <a:spcPts val="0"/>
                        </a:spcBef>
                        <a:spcAft>
                          <a:spcPts val="0"/>
                        </a:spcAft>
                      </a:pPr>
                      <a:r>
                        <a:rPr lang="en-US" sz="1800" dirty="0">
                          <a:highlight>
                            <a:srgbClr val="00FFFF"/>
                          </a:highlight>
                          <a:latin typeface="Arial"/>
                          <a:ea typeface="Times New Roman"/>
                          <a:cs typeface="Times New Roman"/>
                        </a:rPr>
                        <a:t>Intro’ </a:t>
                      </a:r>
                      <a:endParaRPr lang="en-US" sz="1800" dirty="0" smtClean="0">
                        <a:highlight>
                          <a:srgbClr val="00FFFF"/>
                        </a:highlight>
                        <a:latin typeface="Arial"/>
                        <a:ea typeface="Times New Roman"/>
                        <a:cs typeface="Times New Roman"/>
                      </a:endParaRPr>
                    </a:p>
                    <a:p>
                      <a:pPr marL="0" marR="0" algn="just">
                        <a:spcBef>
                          <a:spcPts val="0"/>
                        </a:spcBef>
                        <a:spcAft>
                          <a:spcPts val="0"/>
                        </a:spcAft>
                      </a:pPr>
                      <a:r>
                        <a:rPr lang="en-US" sz="1800" dirty="0" smtClean="0">
                          <a:highlight>
                            <a:srgbClr val="00FFFF"/>
                          </a:highlight>
                          <a:latin typeface="Arial"/>
                          <a:ea typeface="Times New Roman"/>
                          <a:cs typeface="Times New Roman"/>
                        </a:rPr>
                        <a:t>to </a:t>
                      </a:r>
                      <a:r>
                        <a:rPr lang="en-US" sz="1800" dirty="0">
                          <a:highlight>
                            <a:srgbClr val="00FFFF"/>
                          </a:highlight>
                          <a:latin typeface="Arial"/>
                          <a:ea typeface="Times New Roman"/>
                          <a:cs typeface="Times New Roman"/>
                        </a:rPr>
                        <a:t>tasks and future direction</a:t>
                      </a:r>
                      <a:endParaRPr lang="en-US" sz="28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endParaRPr lang="en-US" sz="1000" dirty="0">
                        <a:latin typeface="Arial"/>
                        <a:ea typeface="Times New Roman"/>
                        <a:cs typeface="Arial"/>
                      </a:endParaRPr>
                    </a:p>
                    <a:p>
                      <a:pPr marL="0" marR="0">
                        <a:lnSpc>
                          <a:spcPct val="115000"/>
                        </a:lnSpc>
                        <a:spcBef>
                          <a:spcPts val="0"/>
                        </a:spcBef>
                        <a:spcAft>
                          <a:spcPts val="0"/>
                        </a:spcAft>
                      </a:pPr>
                      <a:r>
                        <a:rPr lang="en-US" sz="1600" dirty="0">
                          <a:latin typeface="Arial"/>
                          <a:ea typeface="Times New Roman"/>
                          <a:cs typeface="Arial"/>
                        </a:rPr>
                        <a:t>Site Visits</a:t>
                      </a:r>
                      <a:endParaRPr lang="en-US" sz="2000" dirty="0">
                        <a:latin typeface="Arial"/>
                        <a:ea typeface="Times New Roman"/>
                        <a:cs typeface="Times New Roman"/>
                      </a:endParaRPr>
                    </a:p>
                    <a:p>
                      <a:pPr marL="0" marR="0">
                        <a:lnSpc>
                          <a:spcPct val="115000"/>
                        </a:lnSpc>
                        <a:spcBef>
                          <a:spcPts val="0"/>
                        </a:spcBef>
                        <a:spcAft>
                          <a:spcPts val="0"/>
                        </a:spcAft>
                      </a:pPr>
                      <a:r>
                        <a:rPr lang="en-US" sz="1600" dirty="0">
                          <a:latin typeface="Arial"/>
                          <a:ea typeface="Times New Roman"/>
                          <a:cs typeface="Arial"/>
                        </a:rPr>
                        <a:t>Technical Assistance </a:t>
                      </a:r>
                      <a:endParaRPr lang="en-US" sz="2000" dirty="0">
                        <a:latin typeface="Arial"/>
                        <a:ea typeface="Times New Roman"/>
                        <a:cs typeface="Times New Roman"/>
                      </a:endParaRPr>
                    </a:p>
                    <a:p>
                      <a:pPr marL="0" marR="0">
                        <a:lnSpc>
                          <a:spcPct val="115000"/>
                        </a:lnSpc>
                        <a:spcBef>
                          <a:spcPts val="0"/>
                        </a:spcBef>
                        <a:spcAft>
                          <a:spcPts val="0"/>
                        </a:spcAft>
                      </a:pPr>
                      <a:r>
                        <a:rPr lang="en-US" sz="1600" dirty="0">
                          <a:latin typeface="Arial"/>
                          <a:ea typeface="Times New Roman"/>
                          <a:cs typeface="Arial"/>
                        </a:rPr>
                        <a:t>to prepare TDP</a:t>
                      </a:r>
                      <a:r>
                        <a:rPr lang="en-US" sz="1600" dirty="0" smtClean="0">
                          <a:latin typeface="Arial"/>
                          <a:ea typeface="Times New Roman"/>
                          <a:cs typeface="Arial"/>
                        </a:rPr>
                        <a:t>/</a:t>
                      </a:r>
                    </a:p>
                    <a:p>
                      <a:pPr marL="0" marR="0">
                        <a:lnSpc>
                          <a:spcPct val="115000"/>
                        </a:lnSpc>
                        <a:spcBef>
                          <a:spcPts val="0"/>
                        </a:spcBef>
                        <a:spcAft>
                          <a:spcPts val="0"/>
                        </a:spcAft>
                      </a:pPr>
                      <a:r>
                        <a:rPr lang="en-US" sz="1600" dirty="0" smtClean="0">
                          <a:latin typeface="Arial"/>
                          <a:ea typeface="Times New Roman"/>
                          <a:cs typeface="Arial"/>
                        </a:rPr>
                        <a:t>Application</a:t>
                      </a:r>
                      <a:endParaRPr lang="en-US" sz="2000" dirty="0">
                        <a:latin typeface="Arial"/>
                        <a:ea typeface="Times New Roman"/>
                        <a:cs typeface="Times New Roman"/>
                      </a:endParaRPr>
                    </a:p>
                  </a:txBody>
                  <a:tcPr marL="68580" marR="68580" marT="0" marB="0"/>
                </a:tc>
                <a:tc>
                  <a:txBody>
                    <a:bodyPr/>
                    <a:lstStyle/>
                    <a:p>
                      <a:pPr marL="0" marR="0">
                        <a:lnSpc>
                          <a:spcPct val="115000"/>
                        </a:lnSpc>
                        <a:spcBef>
                          <a:spcPts val="0"/>
                        </a:spcBef>
                        <a:spcAft>
                          <a:spcPts val="0"/>
                        </a:spcAft>
                      </a:pPr>
                      <a:endParaRPr lang="en-US" sz="1000" dirty="0">
                        <a:highlight>
                          <a:srgbClr val="FFFF00"/>
                        </a:highlight>
                        <a:latin typeface="Arial"/>
                        <a:ea typeface="Times New Roman"/>
                        <a:cs typeface="Arial"/>
                      </a:endParaRPr>
                    </a:p>
                    <a:p>
                      <a:pPr marL="0" marR="0">
                        <a:lnSpc>
                          <a:spcPct val="115000"/>
                        </a:lnSpc>
                        <a:spcBef>
                          <a:spcPts val="0"/>
                        </a:spcBef>
                        <a:spcAft>
                          <a:spcPts val="0"/>
                        </a:spcAft>
                      </a:pPr>
                      <a:r>
                        <a:rPr lang="en-US" sz="1600" dirty="0">
                          <a:latin typeface="Arial"/>
                          <a:ea typeface="Times New Roman"/>
                          <a:cs typeface="Arial"/>
                        </a:rPr>
                        <a:t>Training</a:t>
                      </a:r>
                      <a:endParaRPr lang="en-US" sz="2000" dirty="0">
                        <a:latin typeface="Arial"/>
                        <a:ea typeface="Times New Roman"/>
                        <a:cs typeface="Times New Roman"/>
                      </a:endParaRPr>
                    </a:p>
                    <a:p>
                      <a:pPr marL="0" marR="0">
                        <a:lnSpc>
                          <a:spcPct val="115000"/>
                        </a:lnSpc>
                        <a:spcBef>
                          <a:spcPts val="0"/>
                        </a:spcBef>
                        <a:spcAft>
                          <a:spcPts val="0"/>
                        </a:spcAft>
                      </a:pPr>
                      <a:r>
                        <a:rPr lang="en-US" sz="1600" dirty="0">
                          <a:latin typeface="Arial"/>
                          <a:ea typeface="Times New Roman"/>
                          <a:cs typeface="Arial"/>
                        </a:rPr>
                        <a:t>Session</a:t>
                      </a:r>
                      <a:endParaRPr lang="en-US" sz="2000" dirty="0">
                        <a:latin typeface="Arial"/>
                        <a:ea typeface="Times New Roman"/>
                        <a:cs typeface="Times New Roman"/>
                      </a:endParaRPr>
                    </a:p>
                    <a:p>
                      <a:pPr marL="0" marR="0">
                        <a:lnSpc>
                          <a:spcPct val="115000"/>
                        </a:lnSpc>
                        <a:spcBef>
                          <a:spcPts val="0"/>
                        </a:spcBef>
                        <a:spcAft>
                          <a:spcPts val="0"/>
                        </a:spcAft>
                      </a:pPr>
                      <a:r>
                        <a:rPr lang="en-US" sz="1600" dirty="0">
                          <a:latin typeface="Arial"/>
                          <a:ea typeface="Times New Roman"/>
                          <a:cs typeface="Arial"/>
                        </a:rPr>
                        <a:t>On TDP/</a:t>
                      </a:r>
                      <a:endParaRPr lang="en-US" sz="2000" dirty="0">
                        <a:latin typeface="Arial"/>
                        <a:ea typeface="Times New Roman"/>
                        <a:cs typeface="Times New Roman"/>
                      </a:endParaRPr>
                    </a:p>
                    <a:p>
                      <a:pPr marL="0" marR="0">
                        <a:lnSpc>
                          <a:spcPct val="115000"/>
                        </a:lnSpc>
                        <a:spcBef>
                          <a:spcPts val="0"/>
                        </a:spcBef>
                        <a:spcAft>
                          <a:spcPts val="0"/>
                        </a:spcAft>
                      </a:pPr>
                      <a:r>
                        <a:rPr lang="en-US" sz="1600" dirty="0">
                          <a:latin typeface="Arial"/>
                          <a:ea typeface="Times New Roman"/>
                          <a:cs typeface="Arial"/>
                        </a:rPr>
                        <a:t>Application</a:t>
                      </a:r>
                      <a:endParaRPr lang="en-US" sz="2000" dirty="0">
                        <a:latin typeface="Arial"/>
                        <a:ea typeface="Times New Roman"/>
                        <a:cs typeface="Times New Roman"/>
                      </a:endParaRPr>
                    </a:p>
                  </a:txBody>
                  <a:tcPr marL="68580" marR="68580" marT="0" marB="0"/>
                </a:tc>
                <a:tc>
                  <a:txBody>
                    <a:bodyPr/>
                    <a:lstStyle/>
                    <a:p>
                      <a:pPr marL="0" marR="0">
                        <a:lnSpc>
                          <a:spcPct val="115000"/>
                        </a:lnSpc>
                        <a:spcBef>
                          <a:spcPts val="0"/>
                        </a:spcBef>
                        <a:spcAft>
                          <a:spcPts val="0"/>
                        </a:spcAft>
                      </a:pPr>
                      <a:endParaRPr lang="en-US" sz="1000" dirty="0">
                        <a:latin typeface="Arial"/>
                        <a:ea typeface="Times New Roman"/>
                        <a:cs typeface="Arial"/>
                      </a:endParaRPr>
                    </a:p>
                    <a:p>
                      <a:pPr marL="0" marR="0">
                        <a:lnSpc>
                          <a:spcPct val="115000"/>
                        </a:lnSpc>
                        <a:spcBef>
                          <a:spcPts val="0"/>
                        </a:spcBef>
                        <a:spcAft>
                          <a:spcPts val="0"/>
                        </a:spcAft>
                      </a:pPr>
                      <a:r>
                        <a:rPr lang="en-US" sz="1400" dirty="0" smtClean="0">
                          <a:latin typeface="Arial"/>
                          <a:ea typeface="Times New Roman"/>
                          <a:cs typeface="Arial"/>
                        </a:rPr>
                        <a:t>TDP/</a:t>
                      </a:r>
                      <a:endParaRPr lang="en-US" sz="1800" dirty="0">
                        <a:latin typeface="Arial"/>
                        <a:ea typeface="Times New Roman"/>
                        <a:cs typeface="Times New Roman"/>
                      </a:endParaRPr>
                    </a:p>
                    <a:p>
                      <a:pPr marL="0" marR="0">
                        <a:lnSpc>
                          <a:spcPct val="115000"/>
                        </a:lnSpc>
                        <a:spcBef>
                          <a:spcPts val="0"/>
                        </a:spcBef>
                        <a:spcAft>
                          <a:spcPts val="0"/>
                        </a:spcAft>
                      </a:pPr>
                      <a:r>
                        <a:rPr lang="en-US" sz="1400" dirty="0" smtClean="0">
                          <a:latin typeface="Arial"/>
                          <a:ea typeface="Times New Roman"/>
                          <a:cs typeface="Arial"/>
                        </a:rPr>
                        <a:t>Application</a:t>
                      </a:r>
                      <a:endParaRPr lang="en-US" sz="1800" dirty="0">
                        <a:latin typeface="Arial"/>
                        <a:ea typeface="Times New Roman"/>
                        <a:cs typeface="Times New Roman"/>
                      </a:endParaRPr>
                    </a:p>
                    <a:p>
                      <a:pPr marL="0" marR="0">
                        <a:lnSpc>
                          <a:spcPct val="115000"/>
                        </a:lnSpc>
                        <a:spcBef>
                          <a:spcPts val="0"/>
                        </a:spcBef>
                        <a:spcAft>
                          <a:spcPts val="0"/>
                        </a:spcAft>
                      </a:pPr>
                      <a:r>
                        <a:rPr lang="en-US" sz="1400" dirty="0">
                          <a:latin typeface="Arial"/>
                          <a:ea typeface="Times New Roman"/>
                          <a:cs typeface="Arial"/>
                        </a:rPr>
                        <a:t>Due</a:t>
                      </a:r>
                      <a:r>
                        <a:rPr lang="en-US" sz="1400" dirty="0">
                          <a:highlight>
                            <a:srgbClr val="00FF00"/>
                          </a:highlight>
                          <a:latin typeface="Arial"/>
                          <a:ea typeface="Times New Roman"/>
                          <a:cs typeface="Arial"/>
                        </a:rPr>
                        <a:t> Formula </a:t>
                      </a:r>
                      <a:r>
                        <a:rPr lang="en-US" sz="1400" dirty="0" smtClean="0">
                          <a:highlight>
                            <a:srgbClr val="00FF00"/>
                          </a:highlight>
                          <a:latin typeface="Arial"/>
                          <a:ea typeface="Times New Roman"/>
                          <a:cs typeface="Arial"/>
                        </a:rPr>
                        <a:t>application</a:t>
                      </a:r>
                    </a:p>
                    <a:p>
                      <a:pPr marL="0" marR="0">
                        <a:lnSpc>
                          <a:spcPct val="115000"/>
                        </a:lnSpc>
                        <a:spcBef>
                          <a:spcPts val="0"/>
                        </a:spcBef>
                        <a:spcAft>
                          <a:spcPts val="0"/>
                        </a:spcAft>
                      </a:pPr>
                      <a:r>
                        <a:rPr lang="en-US" sz="1400" dirty="0" smtClean="0">
                          <a:highlight>
                            <a:srgbClr val="00FF00"/>
                          </a:highlight>
                          <a:latin typeface="Arial"/>
                          <a:ea typeface="Times New Roman"/>
                          <a:cs typeface="Arial"/>
                        </a:rPr>
                        <a:t>Federal </a:t>
                      </a:r>
                      <a:r>
                        <a:rPr lang="en-US" sz="1400" dirty="0">
                          <a:highlight>
                            <a:srgbClr val="00FF00"/>
                          </a:highlight>
                          <a:latin typeface="Arial"/>
                          <a:ea typeface="Times New Roman"/>
                          <a:cs typeface="Arial"/>
                        </a:rPr>
                        <a:t>FY2017 monies </a:t>
                      </a:r>
                      <a:r>
                        <a:rPr lang="en-US" sz="1400" dirty="0" smtClean="0">
                          <a:highlight>
                            <a:srgbClr val="00FF00"/>
                          </a:highlight>
                          <a:latin typeface="Arial"/>
                          <a:ea typeface="Times New Roman"/>
                          <a:cs typeface="Arial"/>
                        </a:rPr>
                        <a:t> </a:t>
                      </a:r>
                      <a:r>
                        <a:rPr lang="en-US" sz="1400" dirty="0">
                          <a:highlight>
                            <a:srgbClr val="00FF00"/>
                          </a:highlight>
                          <a:latin typeface="Arial"/>
                          <a:ea typeface="Times New Roman"/>
                          <a:cs typeface="Arial"/>
                        </a:rPr>
                        <a:t>expended July 1, 2016 to June 30 2017</a:t>
                      </a:r>
                      <a:endParaRPr lang="en-US" sz="1800" dirty="0">
                        <a:latin typeface="Arial"/>
                        <a:ea typeface="Times New Roman"/>
                        <a:cs typeface="Times New Roman"/>
                      </a:endParaRPr>
                    </a:p>
                  </a:txBody>
                  <a:tcPr marL="68580" marR="68580" marT="0" marB="0"/>
                </a:tc>
                <a:tc>
                  <a:txBody>
                    <a:bodyPr/>
                    <a:lstStyle/>
                    <a:p>
                      <a:pPr marL="0" marR="0">
                        <a:lnSpc>
                          <a:spcPct val="115000"/>
                        </a:lnSpc>
                        <a:spcBef>
                          <a:spcPts val="0"/>
                        </a:spcBef>
                        <a:spcAft>
                          <a:spcPts val="0"/>
                        </a:spcAft>
                      </a:pPr>
                      <a:endParaRPr lang="en-US" sz="1000" dirty="0">
                        <a:highlight>
                          <a:srgbClr val="00FFFF"/>
                        </a:highlight>
                        <a:latin typeface="Arial"/>
                        <a:ea typeface="Times New Roman"/>
                        <a:cs typeface="Arial"/>
                      </a:endParaRPr>
                    </a:p>
                    <a:p>
                      <a:pPr marL="0" marR="0">
                        <a:lnSpc>
                          <a:spcPct val="115000"/>
                        </a:lnSpc>
                        <a:spcBef>
                          <a:spcPts val="0"/>
                        </a:spcBef>
                        <a:spcAft>
                          <a:spcPts val="0"/>
                        </a:spcAft>
                      </a:pPr>
                      <a:r>
                        <a:rPr lang="en-US" sz="1600" dirty="0">
                          <a:highlight>
                            <a:srgbClr val="00FFFF"/>
                          </a:highlight>
                          <a:latin typeface="Arial"/>
                          <a:ea typeface="Times New Roman"/>
                          <a:cs typeface="Arial"/>
                        </a:rPr>
                        <a:t>Advisory Council Meeting</a:t>
                      </a:r>
                      <a:endParaRPr lang="en-US" sz="2000" dirty="0">
                        <a:latin typeface="Arial"/>
                        <a:ea typeface="Times New Roman"/>
                        <a:cs typeface="Times New Roman"/>
                      </a:endParaRPr>
                    </a:p>
                    <a:p>
                      <a:pPr marL="0" marR="0">
                        <a:lnSpc>
                          <a:spcPct val="115000"/>
                        </a:lnSpc>
                        <a:spcBef>
                          <a:spcPts val="0"/>
                        </a:spcBef>
                        <a:spcAft>
                          <a:spcPts val="0"/>
                        </a:spcAft>
                      </a:pPr>
                      <a:r>
                        <a:rPr lang="en-US" sz="1600" dirty="0">
                          <a:highlight>
                            <a:srgbClr val="00FFFF"/>
                          </a:highlight>
                          <a:latin typeface="Arial"/>
                          <a:ea typeface="Times New Roman"/>
                          <a:cs typeface="Arial"/>
                        </a:rPr>
                        <a:t>Review SMP and progress future directions</a:t>
                      </a:r>
                      <a:r>
                        <a:rPr lang="en-US" sz="1600" dirty="0">
                          <a:latin typeface="Arial"/>
                          <a:ea typeface="Times New Roman"/>
                          <a:cs typeface="Arial"/>
                        </a:rPr>
                        <a:t> </a:t>
                      </a:r>
                      <a:endParaRPr lang="en-US" sz="2000" dirty="0">
                        <a:latin typeface="Arial"/>
                        <a:ea typeface="Times New Roman"/>
                        <a:cs typeface="Times New Roman"/>
                      </a:endParaRPr>
                    </a:p>
                  </a:txBody>
                  <a:tcPr marL="68580" marR="68580" marT="0" marB="0"/>
                </a:tc>
                <a:tc>
                  <a:txBody>
                    <a:bodyPr/>
                    <a:lstStyle/>
                    <a:p>
                      <a:pPr marL="0" marR="0">
                        <a:lnSpc>
                          <a:spcPct val="115000"/>
                        </a:lnSpc>
                        <a:spcBef>
                          <a:spcPts val="0"/>
                        </a:spcBef>
                        <a:spcAft>
                          <a:spcPts val="0"/>
                        </a:spcAft>
                      </a:pPr>
                      <a:endParaRPr lang="en-US" sz="1600" dirty="0">
                        <a:highlight>
                          <a:srgbClr val="FFFF00"/>
                        </a:highlight>
                        <a:latin typeface="Arial"/>
                        <a:ea typeface="Times New Roman"/>
                        <a:cs typeface="Arial"/>
                      </a:endParaRPr>
                    </a:p>
                    <a:p>
                      <a:pPr marL="0" marR="0">
                        <a:lnSpc>
                          <a:spcPct val="115000"/>
                        </a:lnSpc>
                        <a:spcBef>
                          <a:spcPts val="0"/>
                        </a:spcBef>
                        <a:spcAft>
                          <a:spcPts val="0"/>
                        </a:spcAft>
                      </a:pPr>
                      <a:r>
                        <a:rPr lang="en-US" sz="1600" dirty="0">
                          <a:highlight>
                            <a:srgbClr val="FFFF00"/>
                          </a:highlight>
                          <a:latin typeface="Arial"/>
                          <a:ea typeface="Times New Roman"/>
                          <a:cs typeface="Arial"/>
                        </a:rPr>
                        <a:t>SMP Public Hearing</a:t>
                      </a:r>
                      <a:endParaRPr lang="en-US" sz="2000" dirty="0">
                        <a:latin typeface="Arial"/>
                        <a:ea typeface="Times New Roman"/>
                        <a:cs typeface="Times New Roman"/>
                      </a:endParaRPr>
                    </a:p>
                  </a:txBody>
                  <a:tcPr marL="68580" marR="68580" marT="0" marB="0"/>
                </a:tc>
                <a:tc>
                  <a:txBody>
                    <a:bodyPr/>
                    <a:lstStyle/>
                    <a:p>
                      <a:pPr marL="0" marR="0">
                        <a:lnSpc>
                          <a:spcPct val="115000"/>
                        </a:lnSpc>
                        <a:spcBef>
                          <a:spcPts val="0"/>
                        </a:spcBef>
                        <a:spcAft>
                          <a:spcPts val="0"/>
                        </a:spcAft>
                      </a:pPr>
                      <a:endParaRPr lang="en-US" sz="1600" dirty="0">
                        <a:latin typeface="Arial"/>
                        <a:ea typeface="Times New Roman"/>
                        <a:cs typeface="Arial"/>
                      </a:endParaRPr>
                    </a:p>
                    <a:p>
                      <a:pPr marL="0" marR="0">
                        <a:lnSpc>
                          <a:spcPct val="115000"/>
                        </a:lnSpc>
                        <a:spcBef>
                          <a:spcPts val="0"/>
                        </a:spcBef>
                        <a:spcAft>
                          <a:spcPts val="0"/>
                        </a:spcAft>
                      </a:pPr>
                      <a:r>
                        <a:rPr lang="en-US" sz="1600" dirty="0">
                          <a:highlight>
                            <a:srgbClr val="00FFFF"/>
                          </a:highlight>
                          <a:latin typeface="Arial"/>
                          <a:ea typeface="Times New Roman"/>
                          <a:cs typeface="Arial"/>
                        </a:rPr>
                        <a:t>Advisory Council </a:t>
                      </a:r>
                      <a:endParaRPr lang="en-US" sz="2000" dirty="0">
                        <a:latin typeface="Arial"/>
                        <a:ea typeface="Times New Roman"/>
                        <a:cs typeface="Times New Roman"/>
                      </a:endParaRPr>
                    </a:p>
                    <a:p>
                      <a:pPr marL="0" marR="0">
                        <a:lnSpc>
                          <a:spcPct val="115000"/>
                        </a:lnSpc>
                        <a:spcBef>
                          <a:spcPts val="0"/>
                        </a:spcBef>
                        <a:spcAft>
                          <a:spcPts val="0"/>
                        </a:spcAft>
                      </a:pPr>
                      <a:r>
                        <a:rPr lang="en-US" sz="1600" dirty="0">
                          <a:highlight>
                            <a:srgbClr val="00FFFF"/>
                          </a:highlight>
                          <a:latin typeface="Arial"/>
                          <a:ea typeface="Times New Roman"/>
                          <a:cs typeface="Arial"/>
                        </a:rPr>
                        <a:t>Meeting</a:t>
                      </a:r>
                      <a:endParaRPr lang="en-US" sz="2000" dirty="0">
                        <a:latin typeface="Arial"/>
                        <a:ea typeface="Times New Roman"/>
                        <a:cs typeface="Times New Roman"/>
                      </a:endParaRPr>
                    </a:p>
                    <a:p>
                      <a:pPr marL="0" marR="0">
                        <a:lnSpc>
                          <a:spcPct val="115000"/>
                        </a:lnSpc>
                        <a:spcBef>
                          <a:spcPts val="0"/>
                        </a:spcBef>
                        <a:spcAft>
                          <a:spcPts val="0"/>
                        </a:spcAft>
                      </a:pPr>
                      <a:endParaRPr lang="en-US" sz="2000" dirty="0">
                        <a:latin typeface="Arial"/>
                        <a:ea typeface="Times New Roman"/>
                        <a:cs typeface="Times New Roman"/>
                      </a:endParaRPr>
                    </a:p>
                  </a:txBody>
                  <a:tcPr marL="68580" marR="68580" marT="0" marB="0"/>
                </a:tc>
                <a:tc>
                  <a:txBody>
                    <a:bodyPr/>
                    <a:lstStyle/>
                    <a:p>
                      <a:pPr marL="0" marR="0">
                        <a:lnSpc>
                          <a:spcPct val="115000"/>
                        </a:lnSpc>
                        <a:spcBef>
                          <a:spcPts val="0"/>
                        </a:spcBef>
                        <a:spcAft>
                          <a:spcPts val="0"/>
                        </a:spcAft>
                      </a:pPr>
                      <a:endParaRPr lang="en-US" sz="1600" dirty="0">
                        <a:latin typeface="Arial"/>
                        <a:ea typeface="Times New Roman"/>
                        <a:cs typeface="Arial"/>
                      </a:endParaRPr>
                    </a:p>
                    <a:p>
                      <a:pPr marL="0" marR="0">
                        <a:lnSpc>
                          <a:spcPct val="115000"/>
                        </a:lnSpc>
                        <a:spcBef>
                          <a:spcPts val="0"/>
                        </a:spcBef>
                        <a:spcAft>
                          <a:spcPts val="0"/>
                        </a:spcAft>
                      </a:pPr>
                      <a:r>
                        <a:rPr lang="en-US" sz="1600" dirty="0">
                          <a:highlight>
                            <a:srgbClr val="00FF00"/>
                          </a:highlight>
                          <a:latin typeface="Arial"/>
                          <a:ea typeface="Times New Roman"/>
                          <a:cs typeface="Arial"/>
                        </a:rPr>
                        <a:t>New formula</a:t>
                      </a:r>
                      <a:endParaRPr lang="en-US" sz="2000" dirty="0">
                        <a:latin typeface="Arial"/>
                        <a:ea typeface="Times New Roman"/>
                        <a:cs typeface="Times New Roman"/>
                      </a:endParaRPr>
                    </a:p>
                    <a:p>
                      <a:pPr marL="0" marR="0">
                        <a:lnSpc>
                          <a:spcPct val="115000"/>
                        </a:lnSpc>
                        <a:spcBef>
                          <a:spcPts val="0"/>
                        </a:spcBef>
                        <a:spcAft>
                          <a:spcPts val="0"/>
                        </a:spcAft>
                      </a:pPr>
                      <a:r>
                        <a:rPr lang="en-US" sz="1600" dirty="0">
                          <a:highlight>
                            <a:srgbClr val="00FF00"/>
                          </a:highlight>
                          <a:latin typeface="Arial"/>
                          <a:ea typeface="Times New Roman"/>
                          <a:cs typeface="Arial"/>
                        </a:rPr>
                        <a:t>Application </a:t>
                      </a:r>
                      <a:r>
                        <a:rPr lang="en-US" sz="1600" dirty="0" smtClean="0">
                          <a:highlight>
                            <a:srgbClr val="00FF00"/>
                          </a:highlight>
                          <a:latin typeface="Arial"/>
                          <a:ea typeface="Times New Roman"/>
                          <a:cs typeface="Arial"/>
                        </a:rPr>
                        <a:t> </a:t>
                      </a:r>
                      <a:r>
                        <a:rPr lang="en-US" sz="1600" dirty="0">
                          <a:highlight>
                            <a:srgbClr val="00FF00"/>
                          </a:highlight>
                          <a:latin typeface="Arial"/>
                          <a:ea typeface="Times New Roman"/>
                          <a:cs typeface="Arial"/>
                        </a:rPr>
                        <a:t>Federal FY2018 (July 1, 2017 to June 30 2018)</a:t>
                      </a:r>
                      <a:endParaRPr lang="en-US" sz="2000" dirty="0">
                        <a:latin typeface="Arial"/>
                        <a:ea typeface="Times New Roman"/>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pPr>
              <a:defRPr/>
            </a:pPr>
            <a:fld id="{99E244D1-AA4F-43AD-B6F8-24BD48EBB0CB}"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Next Steps </a:t>
            </a:r>
            <a:endParaRPr lang="en-US" dirty="0"/>
          </a:p>
        </p:txBody>
      </p:sp>
      <p:sp>
        <p:nvSpPr>
          <p:cNvPr id="5" name="Text Placeholder 4"/>
          <p:cNvSpPr>
            <a:spLocks noGrp="1"/>
          </p:cNvSpPr>
          <p:nvPr>
            <p:ph type="body" idx="1"/>
          </p:nvPr>
        </p:nvSpPr>
        <p:spPr>
          <a:xfrm>
            <a:off x="722313" y="3287712"/>
            <a:ext cx="7772400" cy="3570287"/>
          </a:xfrm>
        </p:spPr>
        <p:txBody>
          <a:bodyPr>
            <a:normAutofit lnSpcReduction="10000"/>
          </a:bodyPr>
          <a:lstStyle/>
          <a:p>
            <a:r>
              <a:rPr lang="en-US" sz="2800" dirty="0" smtClean="0"/>
              <a:t>Next Meeting of Council June 8, 2016</a:t>
            </a:r>
          </a:p>
          <a:p>
            <a:r>
              <a:rPr lang="en-US" sz="2800" dirty="0" smtClean="0"/>
              <a:t>Central Agenda Item: Review of </a:t>
            </a:r>
          </a:p>
          <a:p>
            <a:r>
              <a:rPr lang="en-US" sz="2800" dirty="0" smtClean="0"/>
              <a:t>State Management Plan</a:t>
            </a:r>
          </a:p>
          <a:p>
            <a:endParaRPr lang="en-US" sz="2800" dirty="0" smtClean="0"/>
          </a:p>
          <a:p>
            <a:endParaRPr lang="en-US" sz="2800" dirty="0" smtClean="0"/>
          </a:p>
          <a:p>
            <a:endParaRPr lang="en-US" sz="2800" dirty="0" smtClean="0"/>
          </a:p>
          <a:p>
            <a:endParaRPr lang="en-US" sz="2800" dirty="0" smtClean="0"/>
          </a:p>
          <a:p>
            <a:r>
              <a:rPr lang="en-US" sz="3600" b="1" dirty="0" smtClean="0">
                <a:solidFill>
                  <a:srgbClr val="FF0000"/>
                </a:solidFill>
                <a:latin typeface="Bradley Hand ITC" pitchFamily="66" charset="0"/>
              </a:rPr>
              <a:t>Adjourn</a:t>
            </a:r>
            <a:endParaRPr lang="en-US" sz="4000" b="1" dirty="0">
              <a:solidFill>
                <a:srgbClr val="FF0000"/>
              </a:solidFill>
              <a:latin typeface="Bradley Hand ITC" pitchFamily="66" charset="0"/>
            </a:endParaRPr>
          </a:p>
        </p:txBody>
      </p:sp>
      <p:sp>
        <p:nvSpPr>
          <p:cNvPr id="4" name="Slide Number Placeholder 3"/>
          <p:cNvSpPr>
            <a:spLocks noGrp="1"/>
          </p:cNvSpPr>
          <p:nvPr>
            <p:ph type="sldNum" sz="quarter" idx="11"/>
          </p:nvPr>
        </p:nvSpPr>
        <p:spPr/>
        <p:txBody>
          <a:bodyPr/>
          <a:lstStyle/>
          <a:p>
            <a:pPr>
              <a:defRPr/>
            </a:pPr>
            <a:fld id="{99E244D1-AA4F-43AD-B6F8-24BD48EBB0CB}"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1265" name="Object 1"/>
          <p:cNvGraphicFramePr>
            <a:graphicFrameLocks noChangeAspect="1"/>
          </p:cNvGraphicFramePr>
          <p:nvPr/>
        </p:nvGraphicFramePr>
        <p:xfrm>
          <a:off x="98070" y="1905000"/>
          <a:ext cx="8741130" cy="3784994"/>
        </p:xfrm>
        <a:graphic>
          <a:graphicData uri="http://schemas.openxmlformats.org/presentationml/2006/ole">
            <p:oleObj spid="_x0000_s75833" name="Visio" r:id="rId4" imgW="6206481" imgH="3418709" progId="Visio.Drawing.6">
              <p:embed/>
            </p:oleObj>
          </a:graphicData>
        </a:graphic>
      </p:graphicFrame>
      <p:sp>
        <p:nvSpPr>
          <p:cNvPr id="4" name="Title 3"/>
          <p:cNvSpPr>
            <a:spLocks noGrp="1"/>
          </p:cNvSpPr>
          <p:nvPr>
            <p:ph type="title" idx="4294967295"/>
          </p:nvPr>
        </p:nvSpPr>
        <p:spPr>
          <a:xfrm>
            <a:off x="457200" y="228600"/>
            <a:ext cx="8229600" cy="1143000"/>
          </a:xfrm>
        </p:spPr>
        <p:txBody>
          <a:bodyPr/>
          <a:lstStyle/>
          <a:p>
            <a:r>
              <a:rPr lang="en-US" dirty="0" smtClean="0">
                <a:effectLst/>
              </a:rPr>
              <a:t>The Strategic Concept</a:t>
            </a:r>
            <a:endParaRPr lang="en-US" dirty="0">
              <a:effectLst/>
            </a:endParaRPr>
          </a:p>
        </p:txBody>
      </p:sp>
      <p:sp>
        <p:nvSpPr>
          <p:cNvPr id="5" name="TextBox 4"/>
          <p:cNvSpPr txBox="1"/>
          <p:nvPr/>
        </p:nvSpPr>
        <p:spPr>
          <a:xfrm>
            <a:off x="304800" y="3429000"/>
            <a:ext cx="4343400" cy="646331"/>
          </a:xfrm>
          <a:prstGeom prst="rect">
            <a:avLst/>
          </a:prstGeom>
          <a:solidFill>
            <a:srgbClr val="00B050"/>
          </a:solidFill>
        </p:spPr>
        <p:txBody>
          <a:bodyPr wrap="square" rtlCol="0">
            <a:spAutoFit/>
          </a:bodyPr>
          <a:lstStyle/>
          <a:p>
            <a:pPr algn="ctr"/>
            <a:r>
              <a:rPr lang="en-US" sz="3600" dirty="0" smtClean="0"/>
              <a:t>Part One</a:t>
            </a:r>
            <a:endParaRPr lang="en-US" sz="3600" dirty="0"/>
          </a:p>
        </p:txBody>
      </p:sp>
      <p:sp>
        <p:nvSpPr>
          <p:cNvPr id="8" name="TextBox 7"/>
          <p:cNvSpPr txBox="1"/>
          <p:nvPr/>
        </p:nvSpPr>
        <p:spPr>
          <a:xfrm>
            <a:off x="381000" y="5638800"/>
            <a:ext cx="6858000" cy="646331"/>
          </a:xfrm>
          <a:prstGeom prst="rect">
            <a:avLst/>
          </a:prstGeom>
          <a:solidFill>
            <a:srgbClr val="00B050"/>
          </a:solidFill>
        </p:spPr>
        <p:txBody>
          <a:bodyPr wrap="square" rtlCol="0">
            <a:spAutoFit/>
          </a:bodyPr>
          <a:lstStyle/>
          <a:p>
            <a:pPr algn="ctr"/>
            <a:r>
              <a:rPr lang="en-US" sz="3600" dirty="0" smtClean="0"/>
              <a:t>Part Two</a:t>
            </a:r>
            <a:endParaRPr lang="en-US" sz="3600" dirty="0"/>
          </a:p>
        </p:txBody>
      </p:sp>
      <p:sp>
        <p:nvSpPr>
          <p:cNvPr id="7" name="Slide Number Placeholder 6"/>
          <p:cNvSpPr>
            <a:spLocks noGrp="1"/>
          </p:cNvSpPr>
          <p:nvPr>
            <p:ph type="sldNum" sz="quarter" idx="12"/>
          </p:nvPr>
        </p:nvSpPr>
        <p:spPr/>
        <p:txBody>
          <a:bodyPr/>
          <a:lstStyle/>
          <a:p>
            <a:pPr>
              <a:defRPr/>
            </a:pPr>
            <a:fld id="{77C35ABA-4688-46FC-940E-CEE0F91A5229}" type="slidenum">
              <a:rPr lang="en-US" smtClean="0"/>
              <a:pPr>
                <a:defRPr/>
              </a:pPr>
              <a:t>8</a:t>
            </a:fld>
            <a:endParaRPr lang="en-US"/>
          </a:p>
        </p:txBody>
      </p:sp>
    </p:spTree>
    <p:extLst>
      <p:ext uri="{BB962C8B-B14F-4D97-AF65-F5344CB8AC3E}">
        <p14:creationId xmlns:p14="http://schemas.microsoft.com/office/powerpoint/2010/main" xmlns="" val="3342318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1676399"/>
          </a:xfrm>
        </p:spPr>
        <p:txBody>
          <a:bodyPr>
            <a:normAutofit fontScale="90000"/>
          </a:bodyPr>
          <a:lstStyle/>
          <a:p>
            <a:r>
              <a:rPr lang="en-US" dirty="0" smtClean="0">
                <a:effectLst/>
              </a:rPr>
              <a:t>Part 1: Background, Inventory and Actual Conditions</a:t>
            </a:r>
            <a:endParaRPr lang="en-US" dirty="0">
              <a:effectLst/>
            </a:endParaRPr>
          </a:p>
        </p:txBody>
      </p:sp>
      <p:sp>
        <p:nvSpPr>
          <p:cNvPr id="3" name="Content Placeholder 2"/>
          <p:cNvSpPr>
            <a:spLocks noGrp="1"/>
          </p:cNvSpPr>
          <p:nvPr>
            <p:ph type="subTitle" idx="1"/>
          </p:nvPr>
        </p:nvSpPr>
        <p:spPr>
          <a:xfrm>
            <a:off x="457200" y="2819400"/>
            <a:ext cx="8458200" cy="3733800"/>
          </a:xfrm>
        </p:spPr>
        <p:txBody>
          <a:bodyPr>
            <a:normAutofit/>
          </a:bodyPr>
          <a:lstStyle/>
          <a:p>
            <a:pPr algn="l">
              <a:spcAft>
                <a:spcPts val="1200"/>
              </a:spcAft>
              <a:buClr>
                <a:schemeClr val="tx1">
                  <a:lumMod val="95000"/>
                </a:schemeClr>
              </a:buClr>
              <a:buSzPct val="150000"/>
              <a:buFont typeface="Arial" panose="020B0604020202020204" pitchFamily="34" charset="0"/>
              <a:buChar char="•"/>
            </a:pPr>
            <a:r>
              <a:rPr lang="en-US" dirty="0" smtClean="0"/>
              <a:t> Overview of Project</a:t>
            </a:r>
            <a:endParaRPr lang="en-US" dirty="0"/>
          </a:p>
          <a:p>
            <a:pPr algn="l">
              <a:spcAft>
                <a:spcPts val="1200"/>
              </a:spcAft>
              <a:buClr>
                <a:schemeClr val="tx1">
                  <a:lumMod val="95000"/>
                </a:schemeClr>
              </a:buClr>
              <a:buSzPct val="150000"/>
              <a:buFont typeface="Arial" panose="020B0604020202020204" pitchFamily="34" charset="0"/>
              <a:buChar char="•"/>
            </a:pPr>
            <a:r>
              <a:rPr lang="en-US" dirty="0" smtClean="0"/>
              <a:t> Maine’s changing population</a:t>
            </a:r>
          </a:p>
          <a:p>
            <a:pPr algn="l">
              <a:spcAft>
                <a:spcPts val="1200"/>
              </a:spcAft>
              <a:buClr>
                <a:schemeClr val="tx1">
                  <a:lumMod val="95000"/>
                </a:schemeClr>
              </a:buClr>
              <a:buSzPct val="150000"/>
              <a:buFont typeface="Arial" panose="020B0604020202020204" pitchFamily="34" charset="0"/>
              <a:buChar char="•"/>
            </a:pPr>
            <a:r>
              <a:rPr lang="en-US" dirty="0" smtClean="0"/>
              <a:t> Funding support for public transit</a:t>
            </a:r>
          </a:p>
          <a:p>
            <a:pPr algn="l">
              <a:spcAft>
                <a:spcPts val="1200"/>
              </a:spcAft>
              <a:buClr>
                <a:schemeClr val="tx1">
                  <a:lumMod val="95000"/>
                </a:schemeClr>
              </a:buClr>
              <a:buSzPct val="150000"/>
              <a:buFont typeface="Arial" panose="020B0604020202020204" pitchFamily="34" charset="0"/>
              <a:buChar char="•"/>
            </a:pPr>
            <a:r>
              <a:rPr lang="en-US" dirty="0" smtClean="0"/>
              <a:t> Analyzing the demand for public transit</a:t>
            </a:r>
          </a:p>
          <a:p>
            <a:pPr algn="l">
              <a:spcAft>
                <a:spcPts val="1200"/>
              </a:spcAft>
              <a:buClr>
                <a:schemeClr val="tx1">
                  <a:lumMod val="95000"/>
                </a:schemeClr>
              </a:buClr>
              <a:buSzPct val="150000"/>
              <a:buFont typeface="Arial" panose="020B0604020202020204" pitchFamily="34" charset="0"/>
              <a:buChar char="•"/>
            </a:pPr>
            <a:r>
              <a:rPr lang="en-US" dirty="0" smtClean="0"/>
              <a:t> Existing funding and cost to continue</a:t>
            </a:r>
          </a:p>
        </p:txBody>
      </p:sp>
    </p:spTree>
    <p:extLst>
      <p:ext uri="{BB962C8B-B14F-4D97-AF65-F5344CB8AC3E}">
        <p14:creationId xmlns:p14="http://schemas.microsoft.com/office/powerpoint/2010/main" xmlns="" val="33849627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1.3179"/>
  <p:tag name="PPTVERSION" val="15"/>
  <p:tag name="TPOS" val="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11076</TotalTime>
  <Words>8249</Words>
  <Application>Microsoft Office PowerPoint</Application>
  <PresentationFormat>On-screen Show (4:3)</PresentationFormat>
  <Paragraphs>996</Paragraphs>
  <Slides>76</Slides>
  <Notes>69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79" baseType="lpstr">
      <vt:lpstr>Foundry</vt:lpstr>
      <vt:lpstr>Visio</vt:lpstr>
      <vt:lpstr>Worksheet</vt:lpstr>
      <vt:lpstr>Welcome</vt:lpstr>
      <vt:lpstr>Self Introductions</vt:lpstr>
      <vt:lpstr>Purpose of Council</vt:lpstr>
      <vt:lpstr>Your Thoughts</vt:lpstr>
      <vt:lpstr>Maine Strategic Transit Plan 2025 </vt:lpstr>
      <vt:lpstr>Project Management</vt:lpstr>
      <vt:lpstr>Two Part Presentation</vt:lpstr>
      <vt:lpstr>The Strategic Concept</vt:lpstr>
      <vt:lpstr>Part 1: Background, Inventory and Actual Conditions</vt:lpstr>
      <vt:lpstr>Purpose and Need for Strategic Plan</vt:lpstr>
      <vt:lpstr>Business as usual is no longer possible.  -many changes and new demands</vt:lpstr>
      <vt:lpstr>Maine’s Changing Population</vt:lpstr>
      <vt:lpstr>Maine’s population by age group</vt:lpstr>
      <vt:lpstr>How the population is currently served</vt:lpstr>
      <vt:lpstr>Slide 15</vt:lpstr>
      <vt:lpstr>Types of Transit Services </vt:lpstr>
      <vt:lpstr>Key points about types of service: </vt:lpstr>
      <vt:lpstr>How the population is currently served</vt:lpstr>
      <vt:lpstr>Methods for Estimating Demand</vt:lpstr>
      <vt:lpstr>Methods for Estimating Demand</vt:lpstr>
      <vt:lpstr>Methods for Estimating Demand</vt:lpstr>
      <vt:lpstr>Methods for Estimating Demand</vt:lpstr>
      <vt:lpstr>Estimating Rural Demand</vt:lpstr>
      <vt:lpstr>TCRP Formula</vt:lpstr>
      <vt:lpstr>Page 17 TCRP Report</vt:lpstr>
      <vt:lpstr>For both the rural and urban areas of Maine a goal of meeting 20% of  the theoretical demand was set.  A few systems exceed that goal but most do not.  Average across the state was 17% </vt:lpstr>
      <vt:lpstr>Slide 27</vt:lpstr>
      <vt:lpstr>Slide 28</vt:lpstr>
      <vt:lpstr>Federal and State Funding for Transit</vt:lpstr>
      <vt:lpstr>Slide 30</vt:lpstr>
      <vt:lpstr>Maine State Funding for Transit</vt:lpstr>
      <vt:lpstr>FTA and State of Maine Dollars Invested in Public Transportation</vt:lpstr>
      <vt:lpstr>Slide 33</vt:lpstr>
      <vt:lpstr>“Peer State” Sources of State Funds for Public Transit  </vt:lpstr>
      <vt:lpstr>Maine Sources of State Funds for Public Transit  </vt:lpstr>
      <vt:lpstr>The Challenge of Finding State Funds  for Public Transit in Maine  for Administration &amp; Operations  </vt:lpstr>
      <vt:lpstr> Source of State Funds in Maine  for Admin &amp; Operations is  the Multimodal Transportation Fund  </vt:lpstr>
      <vt:lpstr>State Funding Review Summary</vt:lpstr>
      <vt:lpstr>Existing Costs and Productivity</vt:lpstr>
      <vt:lpstr>Slide 40</vt:lpstr>
      <vt:lpstr>Slide 41</vt:lpstr>
      <vt:lpstr>Slide 42</vt:lpstr>
      <vt:lpstr>Slide 43</vt:lpstr>
      <vt:lpstr>Slide 44</vt:lpstr>
      <vt:lpstr>Cost Summary</vt:lpstr>
      <vt:lpstr>Part 2: Findings,  Recommendations and Strategies </vt:lpstr>
      <vt:lpstr>Peer State Review and  Best Practices</vt:lpstr>
      <vt:lpstr>Maine’s “Peer States”</vt:lpstr>
      <vt:lpstr>Slide 49</vt:lpstr>
      <vt:lpstr>Slide 50</vt:lpstr>
      <vt:lpstr>Slide 51</vt:lpstr>
      <vt:lpstr>Slide 52</vt:lpstr>
      <vt:lpstr>Summary of Peer Group Analysis</vt:lpstr>
      <vt:lpstr>Surveys and Findings</vt:lpstr>
      <vt:lpstr>Random Statewide Telephone Survey Results </vt:lpstr>
      <vt:lpstr>Random Statewide Telephone Survey Results </vt:lpstr>
      <vt:lpstr>Random Statewide Telephone Survey Results </vt:lpstr>
      <vt:lpstr>Random Statewide Telephone Survey Results </vt:lpstr>
      <vt:lpstr>Random Statewide Telephone Survey Conclusions </vt:lpstr>
      <vt:lpstr>On-board rider survey of 21 transit systems  Conclusions</vt:lpstr>
      <vt:lpstr>Recommendations for Improving Public Transit in Maine </vt:lpstr>
      <vt:lpstr>MaineDOT Strategic Plan 2012</vt:lpstr>
      <vt:lpstr>MaineDOT Strategic Plan 2012</vt:lpstr>
      <vt:lpstr>Goal 1:  Manage the Existing System.  Effectively manage Maine’s existing transportation system for safety and effectiveness within reliable funding levels.  Recommendations: </vt:lpstr>
      <vt:lpstr>Goal 1 (con’t):  Manage the Existing System.  Effectively manage Maine’s existing transportation system for safety and effectiveness within reliable funding levels.   Recommendations:</vt:lpstr>
      <vt:lpstr>Goal 2:  Support Economic Opportunity.  Wisely invest available resources to support economic opportunity for our customers.  Recommendations:  </vt:lpstr>
      <vt:lpstr>Goal 2 (con’t):  Support Economic Opportunity.  Wisely invest available resources to support economic opportunity for our customers.  Recommendations:  </vt:lpstr>
      <vt:lpstr>Goal 3:  Build Trust.  Demonstrate our core values of integrity, competence, and service, both individually and organizationally.  Recommendations:  </vt:lpstr>
      <vt:lpstr>Next Steps</vt:lpstr>
      <vt:lpstr>Summary of Problem</vt:lpstr>
      <vt:lpstr>Specific Strategies</vt:lpstr>
      <vt:lpstr>Realizations</vt:lpstr>
      <vt:lpstr>Break</vt:lpstr>
      <vt:lpstr>Questions and Comments</vt:lpstr>
      <vt:lpstr>Implementation of Recommendations</vt:lpstr>
      <vt:lpstr>Discussion and Next Steps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Summary of Strategic Plan</dc:subject>
  <dc:creator>Peter Schauer, Tom Meyers, Rich Rothe</dc:creator>
  <cp:lastModifiedBy>Schauer</cp:lastModifiedBy>
  <cp:revision>957</cp:revision>
  <cp:lastPrinted>2013-08-27T17:14:16Z</cp:lastPrinted>
  <dcterms:created xsi:type="dcterms:W3CDTF">2013-08-07T13:33:21Z</dcterms:created>
  <dcterms:modified xsi:type="dcterms:W3CDTF">2016-01-27T19:58:01Z</dcterms:modified>
</cp:coreProperties>
</file>